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Default Extension="ppt" ContentType="application/vnd.ms-powerpoi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2" r:id="rId3"/>
    <p:sldId id="293" r:id="rId4"/>
    <p:sldId id="294" r:id="rId5"/>
    <p:sldId id="296" r:id="rId6"/>
    <p:sldId id="297" r:id="rId7"/>
    <p:sldId id="298" r:id="rId8"/>
    <p:sldId id="295" r:id="rId9"/>
    <p:sldId id="299" r:id="rId10"/>
    <p:sldId id="288" r:id="rId11"/>
    <p:sldId id="277" r:id="rId12"/>
    <p:sldId id="278" r:id="rId13"/>
    <p:sldId id="279" r:id="rId14"/>
    <p:sldId id="270" r:id="rId15"/>
    <p:sldId id="280" r:id="rId16"/>
    <p:sldId id="282" r:id="rId17"/>
    <p:sldId id="283" r:id="rId18"/>
    <p:sldId id="284" r:id="rId19"/>
    <p:sldId id="285" r:id="rId20"/>
    <p:sldId id="286" r:id="rId21"/>
    <p:sldId id="257" r:id="rId22"/>
    <p:sldId id="269" r:id="rId23"/>
    <p:sldId id="258" r:id="rId24"/>
    <p:sldId id="259" r:id="rId25"/>
    <p:sldId id="260" r:id="rId26"/>
    <p:sldId id="276" r:id="rId27"/>
    <p:sldId id="261" r:id="rId28"/>
    <p:sldId id="267" r:id="rId29"/>
    <p:sldId id="262" r:id="rId30"/>
    <p:sldId id="263" r:id="rId31"/>
    <p:sldId id="268" r:id="rId32"/>
    <p:sldId id="264" r:id="rId33"/>
    <p:sldId id="287" r:id="rId34"/>
    <p:sldId id="291" r:id="rId35"/>
    <p:sldId id="290" r:id="rId36"/>
    <p:sldId id="256" r:id="rId37"/>
    <p:sldId id="271" r:id="rId38"/>
    <p:sldId id="272" r:id="rId39"/>
    <p:sldId id="274" r:id="rId40"/>
    <p:sldId id="275" r:id="rId41"/>
    <p:sldId id="273" r:id="rId42"/>
    <p:sldId id="266" r:id="rId43"/>
    <p:sldId id="281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D56DDB-4165-45F7-9B73-ECB03A581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C131C2-CD69-497F-9C7D-7304200CD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__Microsoft_Office_PowerPoint_97-200311.ppt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762000" y="838200"/>
            <a:ext cx="7162800" cy="3539430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algn="ctr" eaLnBrk="0" hangingPunct="0">
              <a:tabLst>
                <a:tab pos="2105025" algn="l"/>
                <a:tab pos="4410075" algn="l"/>
              </a:tabLst>
            </a:pPr>
            <a:r>
              <a:rPr lang="ru-RU" sz="28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Устный </a:t>
            </a:r>
            <a:r>
              <a:rPr lang="ru-RU" sz="280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счет:</a:t>
            </a:r>
          </a:p>
          <a:p>
            <a:pPr indent="228600" algn="ctr" eaLnBrk="0" hangingPunct="0">
              <a:tabLst>
                <a:tab pos="2105025" algn="l"/>
                <a:tab pos="4410075" algn="l"/>
              </a:tabLst>
            </a:pPr>
            <a:endParaRPr lang="ru-RU" sz="28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13 + 5 =                                      1 – 12 =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	</a:t>
            </a: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7 – 10 =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                    5 ∙ (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6 ) =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endParaRPr lang="ru-RU" sz="2400" dirty="0"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2 ∙ 12 =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                   10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(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3)  =</a:t>
            </a: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endParaRPr lang="ru-RU" sz="2400" dirty="0" smtClean="0">
              <a:ea typeface="Calibri" pitchFamily="34" charset="0"/>
              <a:cs typeface="Times New Roman" pitchFamily="18" charset="0"/>
            </a:endParaRPr>
          </a:p>
          <a:p>
            <a:pPr indent="228600" algn="just" eaLnBrk="0" hangingPunct="0">
              <a:tabLst>
                <a:tab pos="2105025" algn="l"/>
                <a:tab pos="4410075" algn="l"/>
              </a:tabLs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50 ∙  (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4 )</a:t>
            </a:r>
            <a:r>
              <a:rPr lang="ru-RU" sz="2400" dirty="0"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                        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4 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–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(– 16 ) =</a:t>
            </a:r>
            <a:endParaRPr lang="ru-RU" sz="2400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9" name="Picture 2" descr="D:\Новая папка\0_60837_3f89cfa2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533900"/>
            <a:ext cx="23241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Autofit/>
          </a:bodyPr>
          <a:lstStyle/>
          <a:p>
            <a:pPr lvl="0"/>
            <a:r>
              <a:rPr lang="ru-RU" sz="3200" b="1" dirty="0" smtClean="0"/>
              <a:t>Экскурс в историю. </a:t>
            </a:r>
            <a:br>
              <a:rPr lang="ru-RU" sz="3200" b="1" dirty="0" smtClean="0"/>
            </a:br>
            <a:r>
              <a:rPr lang="ru-RU" sz="3200" b="1" dirty="0" smtClean="0"/>
              <a:t> Возникновение системы координат.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 Как давно люди используют систему координат?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Во </a:t>
            </a:r>
            <a:r>
              <a:rPr lang="en-US" sz="3200" dirty="0" smtClean="0"/>
              <a:t>II</a:t>
            </a:r>
            <a:r>
              <a:rPr lang="ru-RU" sz="3200" dirty="0" smtClean="0"/>
              <a:t> веке до н.э. греческий ученый Гиппарх предложил опоясать на карте земной шар параллелями и меридианами, покрыв его как бы условной сеткой, и ввести географические координаты - широту и долготу.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/>
              <a:t>Во II веке н.э. знаменитый древнегреческий астроном и математик Клавдий Птолемей активно пользовался долготой и широтой в качестве географических координат.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 </a:t>
            </a:r>
            <a:br>
              <a:rPr lang="ru-RU" sz="4000" dirty="0" smtClean="0"/>
            </a:br>
            <a:r>
              <a:rPr lang="ru-RU" sz="4000" dirty="0" smtClean="0"/>
              <a:t>Но систематизировал эти понятия в 17 веке Рене Декарт.</a:t>
            </a:r>
            <a:br>
              <a:rPr lang="ru-RU" sz="40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600" dirty="0" smtClean="0"/>
              <a:t>Именно он придумал в 1637 году </a:t>
            </a:r>
            <a:br>
              <a:rPr lang="ru-RU" sz="3600" dirty="0" smtClean="0"/>
            </a:br>
            <a:r>
              <a:rPr lang="ru-RU" sz="3600" dirty="0" smtClean="0"/>
              <a:t>систему координат,</a:t>
            </a:r>
            <a:br>
              <a:rPr lang="ru-RU" sz="3600" dirty="0" smtClean="0"/>
            </a:br>
            <a:r>
              <a:rPr lang="ru-RU" sz="3600" dirty="0" smtClean="0"/>
              <a:t> которая используется во всем мире 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Ее называют также –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r>
              <a:rPr lang="ru-RU" sz="3600" b="1" dirty="0" smtClean="0"/>
              <a:t>Декартова система координат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i="1">
                <a:latin typeface="Broadway" pitchFamily="82" charset="0"/>
              </a:rPr>
              <a:t>Рене Декарт </a:t>
            </a:r>
            <a:r>
              <a:rPr lang="ru-RU">
                <a:latin typeface="Broadway" pitchFamily="82" charset="0"/>
              </a:rPr>
              <a:t>(1596 – 1650)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1200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527550" y="1538288"/>
            <a:ext cx="4184650" cy="4816475"/>
          </a:xfrm>
        </p:spPr>
        <p:txBody>
          <a:bodyPr/>
          <a:lstStyle/>
          <a:p>
            <a:pPr marL="0" indent="354013" algn="ctr">
              <a:buFontTx/>
              <a:buNone/>
            </a:pPr>
            <a:r>
              <a:rPr lang="ru-RU" sz="1400" dirty="0"/>
              <a:t>  </a:t>
            </a:r>
            <a:r>
              <a:rPr lang="ru-RU" sz="2400" dirty="0">
                <a:latin typeface="Bookman Old Style" pitchFamily="18" charset="0"/>
              </a:rPr>
              <a:t>Знаменитый французский философ, физик и математик. Он предложил геометрическое истолкование положительных и отрицательных чисел – ввёл координатную прямую (1637г), а затем систему координат на плоскости.</a:t>
            </a:r>
          </a:p>
        </p:txBody>
      </p:sp>
      <p:pic>
        <p:nvPicPr>
          <p:cNvPr id="126980" name="Picture 4" descr="Image001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7953"/>
          <a:stretch>
            <a:fillRect/>
          </a:stretch>
        </p:blipFill>
        <p:spPr bwMode="auto">
          <a:xfrm>
            <a:off x="341313" y="1493838"/>
            <a:ext cx="4203700" cy="508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Декарт происходил из дворянского рода и был младшим (третьим) сыном в семье. Он родился в 1596 году во Франции. Его мать умерла, когда ему был 1 год. Отец Декарта был судьёй и большую часть времени проводил на работе в другом городе. Рене получил прекрасное начальное образование в престижном колледже </a:t>
            </a:r>
            <a:r>
              <a:rPr lang="ru-RU" sz="3200" dirty="0" err="1" smtClean="0"/>
              <a:t>Ла</a:t>
            </a:r>
            <a:r>
              <a:rPr lang="ru-RU" sz="3200" dirty="0" smtClean="0"/>
              <a:t> </a:t>
            </a:r>
            <a:r>
              <a:rPr lang="ru-RU" sz="3200" dirty="0" err="1" smtClean="0"/>
              <a:t>Флеш</a:t>
            </a:r>
            <a:r>
              <a:rPr lang="ru-RU" sz="3200" dirty="0" smtClean="0"/>
              <a:t>. Здесь он обучался у священников-иезуитов.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 десять лет, проведенных в колледже, Декарт приобрел писательские навыки, изучил музыкальное и драматическое искусства и даже овладел такими благородными занятиями, как верховая </a:t>
            </a:r>
            <a:br>
              <a:rPr lang="ru-RU" sz="3600" dirty="0" smtClean="0"/>
            </a:br>
            <a:r>
              <a:rPr lang="ru-RU" sz="3600" dirty="0" smtClean="0"/>
              <a:t>езда и фехтование.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Проведя еще два года в Университете Пуатье, он получил ученую степень в области юриспруденции, но отказался от карьеры юриста. Стремление юноши к знаниям было неиссякаемым. Он решил продолжать поиски знаний путем путешествий и наблюдений, изучая то, что он называл «книгой жизни».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Итак, Рене поступил на военную службу и стал много путешествовать по Европе. 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Но офицер-дворянин Декарт явно </a:t>
            </a:r>
            <a:br>
              <a:rPr lang="ru-RU" sz="3200" dirty="0" smtClean="0"/>
            </a:br>
            <a:r>
              <a:rPr lang="ru-RU" sz="3200" dirty="0" smtClean="0"/>
              <a:t>не имел склонности участвовать</a:t>
            </a:r>
            <a:br>
              <a:rPr lang="ru-RU" sz="3200" dirty="0" smtClean="0"/>
            </a:br>
            <a:r>
              <a:rPr lang="ru-RU" sz="3200" dirty="0" smtClean="0"/>
              <a:t> в активных военных действиях </a:t>
            </a:r>
            <a:br>
              <a:rPr lang="ru-RU" sz="3200" dirty="0" smtClean="0"/>
            </a:br>
            <a:r>
              <a:rPr lang="ru-RU" sz="3200" dirty="0" smtClean="0"/>
              <a:t>и оставил армейскую службу.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И тогда Декарт отправился на поиски более уединенных мест, а именно в Нидерланды, где жил около двадцати лет.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Декарт ведёт обширную переписку с лучшими учёными Европы, изучает самые различные науки, пишет книги. </a:t>
            </a:r>
            <a:br>
              <a:rPr lang="ru-RU" sz="3200" dirty="0" smtClean="0"/>
            </a:br>
            <a:r>
              <a:rPr lang="ru-RU" sz="3200" dirty="0" smtClean="0"/>
              <a:t>Он занимался также астрономией и медициной.</a:t>
            </a:r>
            <a:br>
              <a:rPr lang="ru-RU" sz="3200" dirty="0" smtClean="0"/>
            </a:br>
            <a:r>
              <a:rPr lang="ru-RU" sz="3200" dirty="0" smtClean="0"/>
              <a:t> Одним из результатов его трудов стала </a:t>
            </a:r>
            <a:r>
              <a:rPr lang="ru-RU" sz="3600" b="1" dirty="0" smtClean="0">
                <a:solidFill>
                  <a:srgbClr val="FF0000"/>
                </a:solidFill>
              </a:rPr>
              <a:t>прямоугольная система координат</a:t>
            </a:r>
            <a:r>
              <a:rPr lang="ru-RU" sz="3600" b="1" dirty="0" smtClean="0"/>
              <a:t> 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http://i038.radikal.ru/0810/c0/cc71793d86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84150"/>
            <a:ext cx="7929563" cy="63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Что же придумал Рене Декарт?</a:t>
            </a:r>
            <a:br>
              <a:rPr lang="ru-RU" sz="4000" dirty="0" smtClean="0"/>
            </a:br>
            <a:r>
              <a:rPr lang="ru-RU" sz="4000" b="1" dirty="0" smtClean="0"/>
              <a:t>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ДЕКАРТОВА ( прямоугольная)  СИСТЕМА КООРДИНАТ</a:t>
            </a:r>
            <a:br>
              <a:rPr lang="ru-RU" sz="40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Как ее задать? 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95500"/>
            <a:ext cx="4968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77771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прямоугольную 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>
                <a:solidFill>
                  <a:srgbClr val="FF0000"/>
                </a:solidFill>
              </a:rPr>
              <a:t>систему координат на плоскости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188913"/>
            <a:ext cx="92678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Две взаимно перпендикулярные координатные прямые, пересекающиеся в точке образуют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334000" y="2362200"/>
            <a:ext cx="381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Горизонтальная прямая –  </a:t>
            </a:r>
            <a:r>
              <a:rPr lang="ru-RU" sz="2400" dirty="0" smtClean="0">
                <a:solidFill>
                  <a:srgbClr val="FF0000"/>
                </a:solidFill>
              </a:rPr>
              <a:t>ось ОХ </a:t>
            </a:r>
          </a:p>
          <a:p>
            <a:r>
              <a:rPr lang="ru-RU" sz="2400" dirty="0" smtClean="0"/>
              <a:t> ( направление вправо )</a:t>
            </a:r>
          </a:p>
          <a:p>
            <a:endParaRPr lang="ru-RU" sz="2400" dirty="0" smtClean="0"/>
          </a:p>
          <a:p>
            <a:r>
              <a:rPr lang="ru-RU" sz="2400" dirty="0" smtClean="0"/>
              <a:t>Вертикальная прямая –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ось ОУ</a:t>
            </a:r>
          </a:p>
          <a:p>
            <a:r>
              <a:rPr lang="ru-RU" sz="2400" dirty="0" smtClean="0"/>
              <a:t>  ( направление вверх 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Bookman Old Style" pitchFamily="18" charset="0"/>
              </a:rPr>
              <a:t>Изображены пары пересекающихся координатных прямых. Какие из этих пар не образуют координатную плоскость. Почему? </a:t>
            </a: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endParaRPr lang="ru-RU" dirty="0">
              <a:solidFill>
                <a:schemeClr val="accent2"/>
              </a:solidFill>
              <a:latin typeface="Bookman Old Style" pitchFamily="18" charset="0"/>
            </a:endParaRPr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5763" y="1358900"/>
            <a:ext cx="4051300" cy="1214438"/>
          </a:xfrm>
        </p:spPr>
        <p:txBody>
          <a:bodyPr>
            <a:normAutofit/>
          </a:bodyPr>
          <a:lstStyle/>
          <a:p>
            <a:pPr marL="269875" indent="-269875">
              <a:buFontTx/>
              <a:buAutoNum type="arabicPeriod"/>
            </a:pPr>
            <a:endParaRPr lang="ru-RU" sz="1800" dirty="0">
              <a:latin typeface="Arial Unicode MS" pitchFamily="34" charset="-128"/>
            </a:endParaRPr>
          </a:p>
          <a:p>
            <a:pPr marL="269875" indent="-269875">
              <a:buFontTx/>
              <a:buAutoNum type="arabicPeriod"/>
            </a:pPr>
            <a:endParaRPr lang="ru-RU" sz="1200" dirty="0">
              <a:latin typeface="Bookman Old Style" pitchFamily="18" charset="0"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52400" y="2895131"/>
            <a:ext cx="8763000" cy="3353270"/>
            <a:chOff x="2540" y="828"/>
            <a:chExt cx="3108" cy="595"/>
          </a:xfrm>
        </p:grpSpPr>
        <p:pic>
          <p:nvPicPr>
            <p:cNvPr id="135177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40" y="828"/>
              <a:ext cx="3108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5179" name="Text Box 11"/>
            <p:cNvSpPr txBox="1">
              <a:spLocks noChangeArrowheads="1"/>
            </p:cNvSpPr>
            <p:nvPr/>
          </p:nvSpPr>
          <p:spPr bwMode="auto">
            <a:xfrm>
              <a:off x="5310" y="828"/>
              <a:ext cx="142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dirty="0" smtClean="0">
                  <a:latin typeface="Times New Roman" pitchFamily="18" charset="0"/>
                </a:rPr>
                <a:t>У</a:t>
              </a:r>
              <a:endParaRPr lang="ru-RU" sz="2000" dirty="0">
                <a:latin typeface="Times New Roman" pitchFamily="18" charset="0"/>
              </a:endParaRPr>
            </a:p>
          </p:txBody>
        </p:sp>
      </p:grp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85725" y="3024188"/>
            <a:ext cx="89820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93663" indent="176213">
              <a:spcBef>
                <a:spcPct val="20000"/>
              </a:spcBef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81075"/>
            <a:ext cx="529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475288" y="1268413"/>
            <a:ext cx="3633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т. О – </a:t>
            </a:r>
            <a:r>
              <a:rPr lang="ru-RU" sz="2400">
                <a:solidFill>
                  <a:srgbClr val="FF0000"/>
                </a:solidFill>
              </a:rPr>
              <a:t>начало координат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580063" y="1989138"/>
            <a:ext cx="3252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/>
              <a:t>Координатная прямая </a:t>
            </a:r>
            <a:r>
              <a:rPr lang="en-US" sz="2000"/>
              <a:t>X</a:t>
            </a:r>
            <a:r>
              <a:rPr lang="ru-RU" sz="2000"/>
              <a:t> –</a:t>
            </a:r>
          </a:p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ось абсцисс</a:t>
            </a:r>
            <a:r>
              <a:rPr lang="en-US" sz="2400">
                <a:solidFill>
                  <a:srgbClr val="FF0000"/>
                </a:solidFill>
              </a:rPr>
              <a:t> (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ru-RU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5508625" y="2997200"/>
            <a:ext cx="32527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/>
              <a:t>Координатная прямая </a:t>
            </a:r>
            <a:r>
              <a:rPr lang="en-US" sz="2000"/>
              <a:t>Y</a:t>
            </a:r>
            <a:r>
              <a:rPr lang="ru-RU" sz="2000"/>
              <a:t> –</a:t>
            </a:r>
          </a:p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ось ординат</a:t>
            </a:r>
            <a:r>
              <a:rPr lang="en-US" sz="2400">
                <a:solidFill>
                  <a:srgbClr val="FF0000"/>
                </a:solidFill>
              </a:rPr>
              <a:t> (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OY</a:t>
            </a:r>
            <a:r>
              <a:rPr lang="en-US" sz="2400">
                <a:solidFill>
                  <a:srgbClr val="FF0000"/>
                </a:solidFill>
              </a:rPr>
              <a:t>)</a:t>
            </a:r>
            <a:r>
              <a:rPr lang="ru-RU" sz="24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250825" y="3629025"/>
            <a:ext cx="50927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2803525" y="1077913"/>
            <a:ext cx="0" cy="508793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2559050" y="3597275"/>
            <a:ext cx="2905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flipH="1" flipV="1">
            <a:off x="4284663" y="5013325"/>
            <a:ext cx="17272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867400" y="4941888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Координатная плоскость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 animBg="1"/>
      <p:bldP spid="6153" grpId="0" animBg="1"/>
      <p:bldP spid="6154" grpId="0"/>
      <p:bldP spid="6156" grpId="0" animBg="1"/>
      <p:bldP spid="61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сист коор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529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724525" y="4076700"/>
            <a:ext cx="2952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Абсцисса и ордината вместе называются</a:t>
            </a:r>
            <a:r>
              <a:rPr lang="ru-RU" sz="2400"/>
              <a:t> </a:t>
            </a:r>
            <a:r>
              <a:rPr lang="ru-RU" sz="2800">
                <a:solidFill>
                  <a:srgbClr val="FF0000"/>
                </a:solidFill>
              </a:rPr>
              <a:t>координатами точки.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6156325" y="5734050"/>
            <a:ext cx="1936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1">
                <a:solidFill>
                  <a:srgbClr val="CC0099"/>
                </a:solidFill>
              </a:rPr>
              <a:t>т.М (4;-2)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651500" y="882650"/>
            <a:ext cx="322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т.М – произвольная точка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651500" y="1700213"/>
            <a:ext cx="31464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/>
              <a:t>АМ перпендикулярна О</a:t>
            </a:r>
            <a:r>
              <a:rPr lang="en-US" sz="2000"/>
              <a:t>X</a:t>
            </a:r>
            <a:endParaRPr lang="ru-RU" sz="2000"/>
          </a:p>
          <a:p>
            <a:r>
              <a:rPr lang="ru-RU" sz="2000"/>
              <a:t>ВМ перпендикулярна О</a:t>
            </a:r>
            <a:r>
              <a:rPr lang="en-US" sz="2000"/>
              <a:t>Y</a:t>
            </a:r>
            <a:endParaRPr lang="ru-RU" sz="2000"/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50" name="Формула" r:id="rId4" imgW="114120" imgH="215640" progId="Equation.3">
              <p:embed/>
            </p:oleObj>
          </a:graphicData>
        </a:graphic>
      </p:graphicFrame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3995738" y="3063875"/>
            <a:ext cx="1225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(4;-2)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71775" y="2414588"/>
            <a:ext cx="1790700" cy="1270000"/>
            <a:chOff x="1746" y="1521"/>
            <a:chExt cx="1128" cy="800"/>
          </a:xfrm>
        </p:grpSpPr>
        <p:sp>
          <p:nvSpPr>
            <p:cNvPr id="1040" name="Text Box 26"/>
            <p:cNvSpPr txBox="1">
              <a:spLocks noChangeArrowheads="1"/>
            </p:cNvSpPr>
            <p:nvPr/>
          </p:nvSpPr>
          <p:spPr bwMode="auto">
            <a:xfrm>
              <a:off x="2368" y="1521"/>
              <a:ext cx="5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FF"/>
                  </a:solidFill>
                </a:rPr>
                <a:t>А ( 4 </a:t>
              </a:r>
              <a:r>
                <a:rPr lang="ru-RU" sz="2000" b="1" dirty="0">
                  <a:solidFill>
                    <a:srgbClr val="0000FF"/>
                  </a:solidFill>
                </a:rPr>
                <a:t>)</a:t>
              </a:r>
            </a:p>
          </p:txBody>
        </p:sp>
        <p:sp>
          <p:nvSpPr>
            <p:cNvPr id="1041" name="Text Box 27"/>
            <p:cNvSpPr txBox="1">
              <a:spLocks noChangeArrowheads="1"/>
            </p:cNvSpPr>
            <p:nvPr/>
          </p:nvSpPr>
          <p:spPr bwMode="auto">
            <a:xfrm>
              <a:off x="1746" y="2069"/>
              <a:ext cx="62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00FF"/>
                  </a:solidFill>
                </a:rPr>
                <a:t>В ( - 2  </a:t>
              </a:r>
              <a:r>
                <a:rPr lang="ru-RU" sz="2000" b="1" dirty="0">
                  <a:solidFill>
                    <a:srgbClr val="0000FF"/>
                  </a:solidFill>
                </a:rPr>
                <a:t>)</a:t>
              </a:r>
            </a:p>
          </p:txBody>
        </p:sp>
      </p:grp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5508625" y="2997200"/>
            <a:ext cx="328320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</a:rPr>
              <a:t>А ( 4 )</a:t>
            </a:r>
            <a:r>
              <a:rPr lang="ru-RU" sz="2000" dirty="0" smtClean="0"/>
              <a:t>      </a:t>
            </a:r>
            <a:r>
              <a:rPr lang="ru-RU" sz="2000" dirty="0"/>
              <a:t>х=4 – абсцисса т. М</a:t>
            </a:r>
          </a:p>
          <a:p>
            <a:r>
              <a:rPr lang="ru-RU" sz="2000" dirty="0" smtClean="0">
                <a:solidFill>
                  <a:srgbClr val="0000FF"/>
                </a:solidFill>
              </a:rPr>
              <a:t>В ( -2 )</a:t>
            </a:r>
            <a:r>
              <a:rPr lang="ru-RU" sz="2000" dirty="0" smtClean="0"/>
              <a:t>     </a:t>
            </a:r>
            <a:r>
              <a:rPr lang="ru-RU" sz="2000" dirty="0"/>
              <a:t>у=2 – ордината т. М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835150" y="1084263"/>
            <a:ext cx="1944688" cy="2232025"/>
            <a:chOff x="1156" y="663"/>
            <a:chExt cx="1225" cy="1406"/>
          </a:xfrm>
        </p:grpSpPr>
        <p:sp>
          <p:nvSpPr>
            <p:cNvPr id="1038" name="Line 17"/>
            <p:cNvSpPr>
              <a:spLocks noChangeShapeType="1"/>
            </p:cNvSpPr>
            <p:nvPr/>
          </p:nvSpPr>
          <p:spPr bwMode="auto">
            <a:xfrm>
              <a:off x="2376" y="663"/>
              <a:ext cx="0" cy="140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Line 32"/>
            <p:cNvSpPr>
              <a:spLocks noChangeShapeType="1"/>
            </p:cNvSpPr>
            <p:nvPr/>
          </p:nvSpPr>
          <p:spPr bwMode="auto">
            <a:xfrm>
              <a:off x="1156" y="2069"/>
              <a:ext cx="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3732213" y="3284538"/>
            <a:ext cx="69850" cy="6985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3708400" y="30686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20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574800"/>
            <a:ext cx="529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1600" y="260350"/>
            <a:ext cx="904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/>
          </a:p>
          <a:p>
            <a:pPr algn="ctr"/>
            <a:endParaRPr lang="ru-RU" sz="2000" b="1">
              <a:solidFill>
                <a:srgbClr val="FF0000"/>
              </a:solidFill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5508625" y="3860800"/>
            <a:ext cx="32734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200" b="1">
              <a:solidFill>
                <a:srgbClr val="FF0000"/>
              </a:solidFill>
            </a:endParaRPr>
          </a:p>
          <a:p>
            <a:endParaRPr lang="ru-RU" sz="2000" b="1"/>
          </a:p>
          <a:p>
            <a:endParaRPr lang="en-US" sz="2000" b="1"/>
          </a:p>
          <a:p>
            <a:endParaRPr lang="ru-RU" sz="2400"/>
          </a:p>
        </p:txBody>
      </p:sp>
      <p:sp>
        <p:nvSpPr>
          <p:cNvPr id="6149" name="Text Box 9"/>
          <p:cNvSpPr txBox="1">
            <a:spLocks noChangeArrowheads="1"/>
          </p:cNvSpPr>
          <p:nvPr/>
        </p:nvSpPr>
        <p:spPr bwMode="auto">
          <a:xfrm>
            <a:off x="611188" y="5084763"/>
            <a:ext cx="954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0000"/>
                </a:solidFill>
              </a:rPr>
              <a:t>К(</a:t>
            </a:r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ru-RU" sz="2400">
                <a:solidFill>
                  <a:srgbClr val="FF0000"/>
                </a:solidFill>
              </a:rPr>
              <a:t>;</a:t>
            </a:r>
            <a:r>
              <a:rPr lang="en-US" sz="2400">
                <a:solidFill>
                  <a:srgbClr val="FF0000"/>
                </a:solidFill>
              </a:rPr>
              <a:t>y)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6150" name="Line 10"/>
          <p:cNvSpPr>
            <a:spLocks noChangeShapeType="1"/>
          </p:cNvSpPr>
          <p:nvPr/>
        </p:nvSpPr>
        <p:spPr bwMode="auto">
          <a:xfrm>
            <a:off x="1116013" y="32131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1" name="Line 12"/>
          <p:cNvSpPr>
            <a:spLocks noChangeShapeType="1"/>
          </p:cNvSpPr>
          <p:nvPr/>
        </p:nvSpPr>
        <p:spPr bwMode="auto">
          <a:xfrm>
            <a:off x="1116013" y="4941888"/>
            <a:ext cx="403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2" name="Text Box 13"/>
          <p:cNvSpPr txBox="1">
            <a:spLocks noChangeArrowheads="1"/>
          </p:cNvSpPr>
          <p:nvPr/>
        </p:nvSpPr>
        <p:spPr bwMode="auto">
          <a:xfrm>
            <a:off x="1042988" y="378936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X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6153" name="Text Box 14"/>
          <p:cNvSpPr txBox="1">
            <a:spLocks noChangeArrowheads="1"/>
          </p:cNvSpPr>
          <p:nvPr/>
        </p:nvSpPr>
        <p:spPr bwMode="auto">
          <a:xfrm>
            <a:off x="2463800" y="49609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</a:t>
            </a:r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6154" name="Line 17"/>
          <p:cNvSpPr>
            <a:spLocks noChangeShapeType="1"/>
          </p:cNvSpPr>
          <p:nvPr/>
        </p:nvSpPr>
        <p:spPr bwMode="auto">
          <a:xfrm>
            <a:off x="1109663" y="321310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1023938" y="402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6156" name="Oval 19"/>
          <p:cNvSpPr>
            <a:spLocks noChangeArrowheads="1"/>
          </p:cNvSpPr>
          <p:nvPr/>
        </p:nvSpPr>
        <p:spPr bwMode="auto">
          <a:xfrm flipH="1">
            <a:off x="1068388" y="418941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Oval 20"/>
          <p:cNvSpPr>
            <a:spLocks noChangeArrowheads="1"/>
          </p:cNvSpPr>
          <p:nvPr/>
        </p:nvSpPr>
        <p:spPr bwMode="auto">
          <a:xfrm flipH="1">
            <a:off x="1074738" y="4906963"/>
            <a:ext cx="71437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Oval 21"/>
          <p:cNvSpPr>
            <a:spLocks noChangeArrowheads="1"/>
          </p:cNvSpPr>
          <p:nvPr/>
        </p:nvSpPr>
        <p:spPr bwMode="auto">
          <a:xfrm flipH="1">
            <a:off x="2765425" y="4910138"/>
            <a:ext cx="71438" cy="714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6372225" y="1792288"/>
            <a:ext cx="1155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FF0000"/>
                </a:solidFill>
              </a:rPr>
              <a:t>К(</a:t>
            </a:r>
            <a:r>
              <a:rPr lang="en-US" sz="2800" b="1">
                <a:solidFill>
                  <a:srgbClr val="FF0000"/>
                </a:solidFill>
              </a:rPr>
              <a:t>x</a:t>
            </a:r>
            <a:r>
              <a:rPr lang="ru-RU" sz="2800" b="1">
                <a:solidFill>
                  <a:srgbClr val="FF0000"/>
                </a:solidFill>
              </a:rPr>
              <a:t>;</a:t>
            </a:r>
            <a:r>
              <a:rPr lang="en-US" sz="2800" b="1">
                <a:solidFill>
                  <a:srgbClr val="FF0000"/>
                </a:solidFill>
              </a:rPr>
              <a:t>y)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5580063" y="2636838"/>
            <a:ext cx="33956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(x</a:t>
            </a:r>
            <a:r>
              <a:rPr lang="ru-RU" sz="2800" b="1">
                <a:solidFill>
                  <a:srgbClr val="FF0000"/>
                </a:solidFill>
              </a:rPr>
              <a:t>;</a:t>
            </a:r>
            <a:r>
              <a:rPr lang="en-US" sz="2800" b="1">
                <a:solidFill>
                  <a:srgbClr val="FF0000"/>
                </a:solidFill>
              </a:rPr>
              <a:t> y)</a:t>
            </a:r>
            <a:r>
              <a:rPr lang="ru-RU" sz="2400"/>
              <a:t>- координаты т.К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6084888" y="3592513"/>
            <a:ext cx="2408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X</a:t>
            </a:r>
            <a:r>
              <a:rPr lang="ru-RU" sz="2400"/>
              <a:t>- абсцисса т.К</a:t>
            </a:r>
            <a:endParaRPr lang="en-US" sz="2400"/>
          </a:p>
        </p:txBody>
      </p:sp>
      <p:sp>
        <p:nvSpPr>
          <p:cNvPr id="8217" name="Rectangle 25"/>
          <p:cNvSpPr>
            <a:spLocks noChangeArrowheads="1"/>
          </p:cNvSpPr>
          <p:nvPr/>
        </p:nvSpPr>
        <p:spPr bwMode="auto">
          <a:xfrm>
            <a:off x="6084888" y="4384675"/>
            <a:ext cx="24272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Y</a:t>
            </a:r>
            <a:r>
              <a:rPr lang="ru-RU" sz="2400"/>
              <a:t>- ордината т.К</a:t>
            </a:r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101600" y="260350"/>
            <a:ext cx="904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/>
              <a:t>Каждой точке на координатной плоскости  соответствует пара чисел: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2484438" y="835025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ее абсцисса и ордината.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4" grpId="0"/>
      <p:bldP spid="8215" grpId="0"/>
      <p:bldP spid="8216" grpId="0"/>
      <p:bldP spid="8217" grpId="0"/>
      <p:bldP spid="8218" grpId="0"/>
      <p:bldP spid="82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>
            <a:normAutofit fontScale="90000"/>
          </a:bodyPr>
          <a:lstStyle/>
          <a:p>
            <a:pPr marL="93663" indent="176213" algn="l">
              <a:spcBef>
                <a:spcPct val="20000"/>
              </a:spcBef>
            </a:pPr>
            <a:r>
              <a:rPr lang="ru-RU" sz="2800" dirty="0" smtClean="0">
                <a:latin typeface="Bookman Old Style" pitchFamily="18" charset="0"/>
              </a:rPr>
              <a:t>                       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                                Проверим.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                        </a:t>
            </a:r>
            <a:r>
              <a:rPr lang="ru-RU" sz="2800" dirty="0" smtClean="0">
                <a:latin typeface="Bookman Old Style" pitchFamily="18" charset="0"/>
              </a:rPr>
              <a:t>Как называются: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1. прямые Х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>, У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2. точка пересечения осей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3. пара чисел, определяющих положение точек на плоскости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dirty="0" smtClean="0">
                <a:latin typeface="Bookman Old Style" pitchFamily="18" charset="0"/>
              </a:rPr>
              <a:t>4. первая координата, вторая  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/>
            </a:r>
            <a:br>
              <a:rPr lang="ru-RU" sz="2800" b="1" dirty="0" smtClean="0">
                <a:latin typeface="Bookman Old Style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943600"/>
            <a:ext cx="4038600" cy="182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5943600"/>
            <a:ext cx="4038600" cy="182563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52401"/>
            <a:ext cx="67227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5292725" y="1557338"/>
            <a:ext cx="143986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&gt; 0   , у &gt; 0   )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700338" y="1557338"/>
            <a:ext cx="14398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&lt; 0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 &gt; 0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627313" y="4076700"/>
            <a:ext cx="14398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III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&lt; 0   ,у &lt; 0 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5292725" y="4076700"/>
            <a:ext cx="14398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IV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(  </a:t>
            </a:r>
            <a:r>
              <a:rPr lang="ru-RU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х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&gt; 0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у &lt; 0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9035" y="228600"/>
            <a:ext cx="6478165" cy="646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5"/>
          <p:cNvSpPr>
            <a:spLocks noChangeArrowheads="1" noChangeShapeType="1" noTextEdit="1"/>
          </p:cNvSpPr>
          <p:nvPr/>
        </p:nvSpPr>
        <p:spPr bwMode="auto">
          <a:xfrm>
            <a:off x="5257800" y="1600200"/>
            <a:ext cx="1439863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 2  , 5  )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172" name="WordArt 6"/>
          <p:cNvSpPr>
            <a:spLocks noChangeArrowheads="1" noChangeShapeType="1" noTextEdit="1"/>
          </p:cNvSpPr>
          <p:nvPr/>
        </p:nvSpPr>
        <p:spPr bwMode="auto">
          <a:xfrm>
            <a:off x="2700338" y="1557338"/>
            <a:ext cx="1439862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 - 4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3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173" name="WordArt 7"/>
          <p:cNvSpPr>
            <a:spLocks noChangeArrowheads="1" noChangeShapeType="1" noTextEdit="1"/>
          </p:cNvSpPr>
          <p:nvPr/>
        </p:nvSpPr>
        <p:spPr bwMode="auto">
          <a:xfrm>
            <a:off x="2667000" y="4114800"/>
            <a:ext cx="1439862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III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- 2   ,- 1 )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174" name="WordArt 8"/>
          <p:cNvSpPr>
            <a:spLocks noChangeArrowheads="1" noChangeShapeType="1" noTextEdit="1"/>
          </p:cNvSpPr>
          <p:nvPr/>
        </p:nvSpPr>
        <p:spPr bwMode="auto">
          <a:xfrm>
            <a:off x="5292725" y="4076700"/>
            <a:ext cx="143986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IV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четверть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(  6 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- 4 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728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>
            <a:spLocks noChangeArrowheads="1"/>
          </p:cNvSpPr>
          <p:nvPr/>
        </p:nvSpPr>
        <p:spPr bwMode="auto">
          <a:xfrm>
            <a:off x="179388" y="981075"/>
            <a:ext cx="7145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В прямоугольной системе координат постройте точки</a:t>
            </a:r>
            <a:r>
              <a:rPr lang="ru-RU"/>
              <a:t>: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39750" y="1989138"/>
            <a:ext cx="1584325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/>
              <a:t>А(-3;2)</a:t>
            </a:r>
          </a:p>
          <a:p>
            <a:endParaRPr lang="ru-RU" sz="2800" b="1"/>
          </a:p>
          <a:p>
            <a:r>
              <a:rPr lang="ru-RU" sz="2800" b="1"/>
              <a:t>В(0;-3)</a:t>
            </a:r>
          </a:p>
          <a:p>
            <a:endParaRPr lang="ru-RU" sz="2800" b="1"/>
          </a:p>
          <a:p>
            <a:r>
              <a:rPr lang="ru-RU" sz="2800" b="1"/>
              <a:t>С(2;3)</a:t>
            </a:r>
          </a:p>
          <a:p>
            <a:endParaRPr lang="ru-RU" sz="2800" b="1"/>
          </a:p>
          <a:p>
            <a:r>
              <a:rPr lang="ru-RU" sz="2800" b="1"/>
              <a:t>Е(4;-6)</a:t>
            </a:r>
          </a:p>
        </p:txBody>
      </p:sp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3352800" y="304800"/>
            <a:ext cx="2079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/>
              <a:t>Задание  1</a:t>
            </a:r>
            <a:endParaRPr lang="ru-RU" sz="3200" b="1" dirty="0"/>
          </a:p>
        </p:txBody>
      </p:sp>
      <p:pic>
        <p:nvPicPr>
          <p:cNvPr id="8197" name="Picture 8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1341438"/>
            <a:ext cx="529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6467475" y="5389563"/>
            <a:ext cx="69850" cy="69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779963" y="3468688"/>
            <a:ext cx="69850" cy="69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5500688" y="4668838"/>
            <a:ext cx="69850" cy="69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5988050" y="3213100"/>
            <a:ext cx="69850" cy="6985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5711825" y="4437063"/>
            <a:ext cx="1150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В(0;-3)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588125" y="5229225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Е(4;-6)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563938" y="3284538"/>
            <a:ext cx="1150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А(-3;2)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084888" y="2997200"/>
            <a:ext cx="1049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С(2;3)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 animBg="1"/>
      <p:bldP spid="9227" grpId="0" animBg="1"/>
      <p:bldP spid="9228" grpId="0" animBg="1"/>
      <p:bldP spid="9230" grpId="0"/>
      <p:bldP spid="9231" grpId="0"/>
      <p:bldP spid="9232" grpId="0"/>
      <p:bldP spid="92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Картинка 3 из 960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038" y="214313"/>
            <a:ext cx="8035925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3276600" y="381000"/>
            <a:ext cx="21884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/>
              <a:t>Задание </a:t>
            </a:r>
            <a:r>
              <a:rPr lang="ru-RU" sz="3200" b="1" dirty="0" smtClean="0"/>
              <a:t> 2.</a:t>
            </a:r>
            <a:endParaRPr lang="ru-RU" sz="3200" b="1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323850" y="981075"/>
            <a:ext cx="4964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/>
              <a:t>Определите координаты точек.</a:t>
            </a:r>
          </a:p>
        </p:txBody>
      </p:sp>
      <p:pic>
        <p:nvPicPr>
          <p:cNvPr id="9220" name="Picture 6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52959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Oval 7"/>
          <p:cNvSpPr>
            <a:spLocks noChangeArrowheads="1"/>
          </p:cNvSpPr>
          <p:nvPr/>
        </p:nvSpPr>
        <p:spPr bwMode="auto">
          <a:xfrm>
            <a:off x="1135063" y="4733925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1863725" y="2565400"/>
            <a:ext cx="71438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3" name="Oval 9"/>
          <p:cNvSpPr>
            <a:spLocks noChangeArrowheads="1"/>
          </p:cNvSpPr>
          <p:nvPr/>
        </p:nvSpPr>
        <p:spPr bwMode="auto">
          <a:xfrm>
            <a:off x="3798888" y="3068638"/>
            <a:ext cx="71437" cy="730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3924300" y="2708275"/>
            <a:ext cx="43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1116013" y="2060575"/>
            <a:ext cx="5222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М</a:t>
            </a: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755650" y="4724400"/>
            <a:ext cx="4556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Е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924300" y="2693988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К(4;4)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55650" y="4724400"/>
            <a:ext cx="1800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Е(-7;-3)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1116013" y="2046288"/>
            <a:ext cx="15128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FF0000"/>
                </a:solidFill>
              </a:rPr>
              <a:t>М(-4;6)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/>
      <p:bldP spid="11279" grpId="0"/>
      <p:bldP spid="1128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Задание 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Расставьте точки в правильный столбец: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5288" y="191611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А(1;3)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8175" y="1916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В(-1;4)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3635375" y="1916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900"/>
                </a:solidFill>
              </a:rPr>
              <a:t>С(7;-5)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87988" y="1908175"/>
            <a:ext cx="132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3300"/>
                </a:solidFill>
              </a:rPr>
              <a:t>Д(0;6)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092950" y="1916113"/>
            <a:ext cx="1557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99"/>
                </a:solidFill>
              </a:rPr>
              <a:t>К(-3;-2)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304800" y="2971800"/>
            <a:ext cx="191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1 четверть:</a:t>
            </a:r>
            <a:endParaRPr lang="ru-RU" sz="2800" b="1" dirty="0"/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4724400" y="2971800"/>
            <a:ext cx="191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3 четверть:</a:t>
            </a:r>
            <a:endParaRPr lang="ru-RU" sz="2800" b="1" dirty="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09763" y="1917700"/>
            <a:ext cx="1468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В(-1;4)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971800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четверть: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971800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 четверть: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Задание  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/>
              <a:t>Расставьте точки в правильный столбец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5288" y="1916113"/>
            <a:ext cx="14398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</a:rPr>
              <a:t>А(1;3)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908175" y="1916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A50021"/>
                </a:solidFill>
              </a:rPr>
              <a:t>В(-1;4)</a:t>
            </a:r>
          </a:p>
        </p:txBody>
      </p:sp>
      <p:sp>
        <p:nvSpPr>
          <p:cNvPr id="10245" name="Text Box 11"/>
          <p:cNvSpPr txBox="1">
            <a:spLocks noChangeArrowheads="1"/>
          </p:cNvSpPr>
          <p:nvPr/>
        </p:nvSpPr>
        <p:spPr bwMode="auto">
          <a:xfrm>
            <a:off x="3635375" y="1916113"/>
            <a:ext cx="1468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9900"/>
                </a:solidFill>
              </a:rPr>
              <a:t>С(7;-5)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5487988" y="1908175"/>
            <a:ext cx="13287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663300"/>
                </a:solidFill>
              </a:rPr>
              <a:t>Д(0;6)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7092950" y="1916113"/>
            <a:ext cx="1557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C0099"/>
                </a:solidFill>
              </a:rPr>
              <a:t>К(-3;-2)</a:t>
            </a: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304800" y="2971800"/>
            <a:ext cx="191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1 четверть:</a:t>
            </a:r>
            <a:endParaRPr lang="ru-RU" sz="2800" b="1" dirty="0"/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4724400" y="2971800"/>
            <a:ext cx="19118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3 четверть:</a:t>
            </a:r>
            <a:endParaRPr lang="ru-RU" sz="2800" b="1" dirty="0"/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909763" y="1917700"/>
            <a:ext cx="14684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A50021"/>
                </a:solidFill>
              </a:rPr>
              <a:t>В(-1;4)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971800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2 четверть: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934200" y="2971800"/>
            <a:ext cx="1911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4 четверть: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9600" y="4114800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А(1;3)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95600" y="4114800"/>
            <a:ext cx="1199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A50021"/>
                </a:solidFill>
              </a:rPr>
              <a:t>В(-1;4</a:t>
            </a:r>
            <a:r>
              <a:rPr lang="ru-RU" b="1" dirty="0" smtClean="0">
                <a:solidFill>
                  <a:srgbClr val="A50021"/>
                </a:solidFill>
              </a:rPr>
              <a:t> )</a:t>
            </a:r>
            <a:endParaRPr lang="ru-RU" b="1" dirty="0">
              <a:solidFill>
                <a:srgbClr val="A5002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29200" y="4114800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C0099"/>
                </a:solidFill>
              </a:rPr>
              <a:t>К(-3;-2)</a:t>
            </a:r>
            <a:endParaRPr lang="ru-RU" sz="2800" b="1" dirty="0">
              <a:solidFill>
                <a:srgbClr val="CC0099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39000" y="4114800"/>
            <a:ext cx="1175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9900"/>
                </a:solidFill>
              </a:rPr>
              <a:t>С(7;-5)</a:t>
            </a:r>
            <a:endParaRPr lang="ru-RU" sz="28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I:\РАБОТА\МАТЕМАТИКА  МАТЕМАТИКА\МАТЕМАТИКА   Дидактика\6кл\6кл Координаты точ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42730"/>
            <a:ext cx="6720468" cy="6386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Bookman Old Style" pitchFamily="18" charset="0"/>
              </a:rPr>
              <a:t>Задание 4:</a:t>
            </a:r>
            <a:r>
              <a:rPr lang="ru-RU" sz="3600" dirty="0">
                <a:latin typeface="Bookman Old Style" pitchFamily="18" charset="0"/>
              </a:rPr>
              <a:t> </a:t>
            </a:r>
            <a:r>
              <a:rPr lang="ru-RU" sz="3600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Bookman Old Style" pitchFamily="18" charset="0"/>
              </a:rPr>
              <a:t>Самостоятельная работа.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Отметьте </a:t>
            </a:r>
            <a:r>
              <a:rPr lang="ru-RU" sz="2400" i="1" dirty="0">
                <a:latin typeface="Bookman Old Style" pitchFamily="18" charset="0"/>
              </a:rPr>
              <a:t>точки на координатной плоскости, соседние соедините отрезками.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вариант: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hlink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105275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            </a:t>
            </a:r>
            <a:r>
              <a:rPr lang="ru-RU" sz="2400" b="1" dirty="0">
                <a:solidFill>
                  <a:srgbClr val="FF0000"/>
                </a:solidFill>
              </a:rPr>
              <a:t>2 вариант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437063" y="1763713"/>
            <a:ext cx="0" cy="445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Line 2"/>
          <p:cNvSpPr>
            <a:spLocks noChangeShapeType="1"/>
          </p:cNvSpPr>
          <p:nvPr/>
        </p:nvSpPr>
        <p:spPr bwMode="auto">
          <a:xfrm flipH="1" flipV="1">
            <a:off x="6197459" y="0"/>
            <a:ext cx="12749" cy="67056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31" name="Line 3"/>
          <p:cNvSpPr>
            <a:spLocks noChangeShapeType="1"/>
          </p:cNvSpPr>
          <p:nvPr/>
        </p:nvSpPr>
        <p:spPr bwMode="auto">
          <a:xfrm flipV="1">
            <a:off x="914718" y="2768600"/>
            <a:ext cx="7975902" cy="254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248454" y="1"/>
            <a:ext cx="25338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endParaRPr lang="ru-RU"/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8571903" y="2806701"/>
            <a:ext cx="34421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  <a:endParaRPr lang="ru-RU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6120967" y="3746500"/>
            <a:ext cx="203979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V="1">
            <a:off x="6095470" y="34290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6069972" y="31242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>
            <a:off x="3874010" y="2781300"/>
            <a:ext cx="22788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V="1">
            <a:off x="6108218" y="2451100"/>
            <a:ext cx="216728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2" name="Line 24"/>
          <p:cNvSpPr>
            <a:spLocks noChangeShapeType="1"/>
          </p:cNvSpPr>
          <p:nvPr/>
        </p:nvSpPr>
        <p:spPr bwMode="auto">
          <a:xfrm>
            <a:off x="6057223" y="2159000"/>
            <a:ext cx="28047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3" name="Line 25"/>
          <p:cNvSpPr>
            <a:spLocks noChangeShapeType="1"/>
          </p:cNvSpPr>
          <p:nvPr/>
        </p:nvSpPr>
        <p:spPr bwMode="auto">
          <a:xfrm>
            <a:off x="6044475" y="1803400"/>
            <a:ext cx="280471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4" name="Line 26"/>
          <p:cNvSpPr>
            <a:spLocks noChangeShapeType="1"/>
          </p:cNvSpPr>
          <p:nvPr/>
        </p:nvSpPr>
        <p:spPr bwMode="auto">
          <a:xfrm>
            <a:off x="6069972" y="1511300"/>
            <a:ext cx="267723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6095470" y="40767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6108218" y="43815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6108218" y="47117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 flipV="1">
            <a:off x="6095470" y="53086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H="1">
            <a:off x="4368021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3" name="Line 75"/>
          <p:cNvSpPr>
            <a:spLocks noChangeShapeType="1"/>
          </p:cNvSpPr>
          <p:nvPr/>
        </p:nvSpPr>
        <p:spPr bwMode="auto">
          <a:xfrm flipH="1">
            <a:off x="4750482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4" name="Line 76"/>
          <p:cNvSpPr>
            <a:spLocks noChangeShapeType="1"/>
          </p:cNvSpPr>
          <p:nvPr/>
        </p:nvSpPr>
        <p:spPr bwMode="auto">
          <a:xfrm flipH="1">
            <a:off x="5131349" y="2654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5" name="Line 77"/>
          <p:cNvSpPr>
            <a:spLocks noChangeShapeType="1"/>
          </p:cNvSpPr>
          <p:nvPr/>
        </p:nvSpPr>
        <p:spPr bwMode="auto">
          <a:xfrm flipH="1">
            <a:off x="5486719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6" name="Line 78"/>
          <p:cNvSpPr>
            <a:spLocks noChangeShapeType="1"/>
          </p:cNvSpPr>
          <p:nvPr/>
        </p:nvSpPr>
        <p:spPr bwMode="auto">
          <a:xfrm flipH="1">
            <a:off x="586758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7" name="Line 79"/>
          <p:cNvSpPr>
            <a:spLocks noChangeShapeType="1"/>
          </p:cNvSpPr>
          <p:nvPr/>
        </p:nvSpPr>
        <p:spPr bwMode="auto">
          <a:xfrm flipH="1">
            <a:off x="6197459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8" name="Line 80"/>
          <p:cNvSpPr>
            <a:spLocks noChangeShapeType="1"/>
          </p:cNvSpPr>
          <p:nvPr/>
        </p:nvSpPr>
        <p:spPr bwMode="auto">
          <a:xfrm flipH="1">
            <a:off x="657832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 flipH="1">
            <a:off x="6933696" y="26670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 flipH="1">
            <a:off x="7327311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 flipH="1">
            <a:off x="3644533" y="26543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 flipH="1">
            <a:off x="3276414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 flipH="1">
            <a:off x="2895547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 flipH="1">
            <a:off x="2552926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5" name="Line 87"/>
          <p:cNvSpPr>
            <a:spLocks noChangeShapeType="1"/>
          </p:cNvSpPr>
          <p:nvPr/>
        </p:nvSpPr>
        <p:spPr bwMode="auto">
          <a:xfrm flipH="1">
            <a:off x="2184808" y="26797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6" name="Line 88"/>
          <p:cNvSpPr>
            <a:spLocks noChangeShapeType="1"/>
          </p:cNvSpPr>
          <p:nvPr/>
        </p:nvSpPr>
        <p:spPr bwMode="auto">
          <a:xfrm flipH="1">
            <a:off x="1803940" y="26416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7" name="Line 89"/>
          <p:cNvSpPr>
            <a:spLocks noChangeShapeType="1"/>
          </p:cNvSpPr>
          <p:nvPr/>
        </p:nvSpPr>
        <p:spPr bwMode="auto">
          <a:xfrm flipV="1">
            <a:off x="6082721" y="50419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8" name="Line 90"/>
          <p:cNvSpPr>
            <a:spLocks noChangeShapeType="1"/>
          </p:cNvSpPr>
          <p:nvPr/>
        </p:nvSpPr>
        <p:spPr bwMode="auto">
          <a:xfrm flipV="1">
            <a:off x="6044475" y="11684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19" name="Line 91"/>
          <p:cNvSpPr>
            <a:spLocks noChangeShapeType="1"/>
          </p:cNvSpPr>
          <p:nvPr/>
        </p:nvSpPr>
        <p:spPr bwMode="auto">
          <a:xfrm flipV="1">
            <a:off x="6057223" y="850900"/>
            <a:ext cx="229476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21" name="Text Box 93"/>
          <p:cNvSpPr txBox="1">
            <a:spLocks noChangeArrowheads="1"/>
          </p:cNvSpPr>
          <p:nvPr/>
        </p:nvSpPr>
        <p:spPr bwMode="auto">
          <a:xfrm>
            <a:off x="5905833" y="2819401"/>
            <a:ext cx="35537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0</a:t>
            </a:r>
          </a:p>
        </p:txBody>
      </p:sp>
      <p:sp>
        <p:nvSpPr>
          <p:cNvPr id="48222" name="Text Box 94"/>
          <p:cNvSpPr txBox="1">
            <a:spLocks noChangeArrowheads="1"/>
          </p:cNvSpPr>
          <p:nvPr/>
        </p:nvSpPr>
        <p:spPr bwMode="auto">
          <a:xfrm>
            <a:off x="6463588" y="2298701"/>
            <a:ext cx="356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8223" name="Text Box 95"/>
          <p:cNvSpPr txBox="1">
            <a:spLocks noChangeArrowheads="1"/>
          </p:cNvSpPr>
          <p:nvPr/>
        </p:nvSpPr>
        <p:spPr bwMode="auto">
          <a:xfrm>
            <a:off x="5765597" y="2260601"/>
            <a:ext cx="3043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8225" name="Line 97"/>
          <p:cNvSpPr>
            <a:spLocks noChangeShapeType="1"/>
          </p:cNvSpPr>
          <p:nvPr/>
        </p:nvSpPr>
        <p:spPr bwMode="auto">
          <a:xfrm flipH="1" flipV="1">
            <a:off x="2540178" y="4381500"/>
            <a:ext cx="2578423" cy="330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26" name="Line 98"/>
          <p:cNvSpPr>
            <a:spLocks noChangeShapeType="1"/>
          </p:cNvSpPr>
          <p:nvPr/>
        </p:nvSpPr>
        <p:spPr bwMode="auto">
          <a:xfrm flipH="1">
            <a:off x="710740" y="4394200"/>
            <a:ext cx="1829437" cy="6223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27" name="Line 99"/>
          <p:cNvSpPr>
            <a:spLocks noChangeShapeType="1"/>
          </p:cNvSpPr>
          <p:nvPr/>
        </p:nvSpPr>
        <p:spPr bwMode="auto">
          <a:xfrm flipV="1">
            <a:off x="5093103" y="4686300"/>
            <a:ext cx="3327409" cy="38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28" name="Line 100"/>
          <p:cNvSpPr>
            <a:spLocks noChangeShapeType="1"/>
          </p:cNvSpPr>
          <p:nvPr/>
        </p:nvSpPr>
        <p:spPr bwMode="auto">
          <a:xfrm flipH="1">
            <a:off x="8052394" y="4711700"/>
            <a:ext cx="380867" cy="1270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29" name="Line 101"/>
          <p:cNvSpPr>
            <a:spLocks noChangeShapeType="1"/>
          </p:cNvSpPr>
          <p:nvPr/>
        </p:nvSpPr>
        <p:spPr bwMode="auto">
          <a:xfrm flipH="1" flipV="1">
            <a:off x="5867586" y="5981700"/>
            <a:ext cx="2210305" cy="12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0" name="Line 102"/>
          <p:cNvSpPr>
            <a:spLocks noChangeShapeType="1"/>
          </p:cNvSpPr>
          <p:nvPr/>
        </p:nvSpPr>
        <p:spPr bwMode="auto">
          <a:xfrm flipH="1" flipV="1">
            <a:off x="5105852" y="4699000"/>
            <a:ext cx="761734" cy="13081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1" name="Line 103"/>
          <p:cNvSpPr>
            <a:spLocks noChangeShapeType="1"/>
          </p:cNvSpPr>
          <p:nvPr/>
        </p:nvSpPr>
        <p:spPr bwMode="auto">
          <a:xfrm flipH="1" flipV="1">
            <a:off x="3263666" y="1168400"/>
            <a:ext cx="761734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2" name="Line 104"/>
          <p:cNvSpPr>
            <a:spLocks noChangeShapeType="1"/>
          </p:cNvSpPr>
          <p:nvPr/>
        </p:nvSpPr>
        <p:spPr bwMode="auto">
          <a:xfrm flipV="1">
            <a:off x="3276414" y="520700"/>
            <a:ext cx="1104356" cy="6604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3" name="Line 105"/>
          <p:cNvSpPr>
            <a:spLocks noChangeShapeType="1"/>
          </p:cNvSpPr>
          <p:nvPr/>
        </p:nvSpPr>
        <p:spPr bwMode="auto">
          <a:xfrm>
            <a:off x="4393519" y="520700"/>
            <a:ext cx="725081" cy="4699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4" name="Line 106"/>
          <p:cNvSpPr>
            <a:spLocks noChangeShapeType="1"/>
          </p:cNvSpPr>
          <p:nvPr/>
        </p:nvSpPr>
        <p:spPr bwMode="auto">
          <a:xfrm flipV="1">
            <a:off x="5144098" y="342900"/>
            <a:ext cx="1066110" cy="6477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5" name="Line 107"/>
          <p:cNvSpPr>
            <a:spLocks noChangeShapeType="1"/>
          </p:cNvSpPr>
          <p:nvPr/>
        </p:nvSpPr>
        <p:spPr bwMode="auto">
          <a:xfrm>
            <a:off x="6210208" y="342900"/>
            <a:ext cx="1104355" cy="1905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6" name="Line 108"/>
          <p:cNvSpPr>
            <a:spLocks noChangeShapeType="1"/>
          </p:cNvSpPr>
          <p:nvPr/>
        </p:nvSpPr>
        <p:spPr bwMode="auto">
          <a:xfrm>
            <a:off x="7340061" y="546100"/>
            <a:ext cx="1093200" cy="304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7" name="Line 109"/>
          <p:cNvSpPr>
            <a:spLocks noChangeShapeType="1"/>
          </p:cNvSpPr>
          <p:nvPr/>
        </p:nvSpPr>
        <p:spPr bwMode="auto">
          <a:xfrm flipV="1">
            <a:off x="4012652" y="1003300"/>
            <a:ext cx="1131446" cy="812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  <p:sp>
        <p:nvSpPr>
          <p:cNvPr id="48238" name="Text Box 110"/>
          <p:cNvSpPr txBox="1">
            <a:spLocks noChangeArrowheads="1"/>
          </p:cNvSpPr>
          <p:nvPr/>
        </p:nvSpPr>
        <p:spPr bwMode="auto">
          <a:xfrm>
            <a:off x="978463" y="368300"/>
            <a:ext cx="2501931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Малая Медведица</a:t>
            </a:r>
          </a:p>
        </p:txBody>
      </p:sp>
      <p:sp>
        <p:nvSpPr>
          <p:cNvPr id="48239" name="Text Box 111"/>
          <p:cNvSpPr txBox="1">
            <a:spLocks noChangeArrowheads="1"/>
          </p:cNvSpPr>
          <p:nvPr/>
        </p:nvSpPr>
        <p:spPr bwMode="auto">
          <a:xfrm>
            <a:off x="1791192" y="5321300"/>
            <a:ext cx="35297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i="1">
                <a:solidFill>
                  <a:srgbClr val="FF0000"/>
                </a:solidFill>
              </a:rPr>
              <a:t>Большая Медведица</a:t>
            </a:r>
          </a:p>
        </p:txBody>
      </p:sp>
      <p:sp>
        <p:nvSpPr>
          <p:cNvPr id="48240" name="Line 112"/>
          <p:cNvSpPr>
            <a:spLocks noChangeShapeType="1"/>
          </p:cNvSpPr>
          <p:nvPr/>
        </p:nvSpPr>
        <p:spPr bwMode="auto">
          <a:xfrm flipH="1">
            <a:off x="4012651" y="2692400"/>
            <a:ext cx="0" cy="203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343059"/>
          <a:ext cx="8179536" cy="6133941"/>
        </p:xfrm>
        <a:graphic>
          <a:graphicData uri="http://schemas.openxmlformats.org/presentationml/2006/ole">
            <p:oleObj spid="_x0000_s1026" name="Презентация" r:id="rId3" imgW="4570541" imgH="34273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Bookman Old Style" pitchFamily="18" charset="0"/>
              </a:rPr>
              <a:t>Задание </a:t>
            </a:r>
            <a:r>
              <a:rPr lang="ru-RU" sz="3600" b="1" dirty="0" smtClean="0">
                <a:latin typeface="Bookman Old Style" pitchFamily="18" charset="0"/>
              </a:rPr>
              <a:t>5:</a:t>
            </a:r>
            <a:r>
              <a:rPr lang="ru-RU" sz="3600" dirty="0" smtClean="0">
                <a:latin typeface="Bookman Old Style" pitchFamily="18" charset="0"/>
              </a:rPr>
              <a:t>  </a:t>
            </a:r>
            <a:r>
              <a:rPr lang="ru-RU" sz="2400" b="1" dirty="0" smtClean="0">
                <a:latin typeface="Bookman Old Style" pitchFamily="18" charset="0"/>
              </a:rPr>
              <a:t>Самостоятельная работа.</a:t>
            </a:r>
            <a:r>
              <a:rPr lang="ru-RU" sz="2400" dirty="0" smtClean="0">
                <a:latin typeface="Bookman Old Style" pitchFamily="18" charset="0"/>
              </a:rPr>
              <a:t/>
            </a:r>
            <a:br>
              <a:rPr lang="ru-RU" sz="2400" dirty="0" smtClean="0">
                <a:latin typeface="Bookman Old Style" pitchFamily="18" charset="0"/>
              </a:rPr>
            </a:br>
            <a:r>
              <a:rPr lang="ru-RU" sz="2400" i="1" dirty="0" smtClean="0">
                <a:latin typeface="Bookman Old Style" pitchFamily="18" charset="0"/>
              </a:rPr>
              <a:t>Отметьте </a:t>
            </a:r>
            <a:r>
              <a:rPr lang="ru-RU" sz="2400" i="1" dirty="0">
                <a:latin typeface="Bookman Old Style" pitchFamily="18" charset="0"/>
              </a:rPr>
              <a:t>точки на координатной плоскости, соседние соедините отрезками.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1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вариант: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(0;6), (6;8), (6;10), (8;8),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(10;8), (12;6), (12;8),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(13;6), (14;6), (14;8),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(16;6), (16;4), (12;2),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(10;2), (6;0), (6;-6),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(2;-6), (2;-2), (-6;-2),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/>
              <a:t>(-6;-6), (-10;-6), (-10;4)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accent2"/>
                </a:solidFill>
              </a:rPr>
              <a:t>(-9;5), (-11;5), (-8;6), (0;6)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 dirty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>
                <a:solidFill>
                  <a:schemeClr val="hlink"/>
                </a:solidFill>
              </a:rPr>
              <a:t>Отдельно:</a:t>
            </a:r>
            <a:r>
              <a:rPr lang="ru-RU" sz="2400" b="1" dirty="0"/>
              <a:t>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400" b="1" dirty="0"/>
              <a:t>(9;5), (10;5), (10;6), (9;6), (9;5)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105275" cy="48768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 dirty="0"/>
              <a:t>            </a:t>
            </a:r>
            <a:r>
              <a:rPr lang="ru-RU" sz="2400" b="1" dirty="0">
                <a:solidFill>
                  <a:srgbClr val="FF0000"/>
                </a:solidFill>
              </a:rPr>
              <a:t>2 вариант: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/>
              <a:t>(-3;7), (-4;6), (-3;4), (-4;3),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accent2"/>
                </a:solidFill>
              </a:rPr>
              <a:t>(-5;3), (-6;4), (-8;5),</a:t>
            </a:r>
            <a:r>
              <a:rPr lang="ru-RU" sz="2200" b="1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/>
              <a:t>(-12;3), (-10;3), (-9;2),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accent2"/>
                </a:solidFill>
              </a:rPr>
              <a:t>(-7;1), (-8;0), (-12;-2),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/>
              <a:t>(-12;-3), (-4;-13), (-6;-5),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accent2"/>
                </a:solidFill>
              </a:rPr>
              <a:t>(-2;-3),(0;-3), (2;-2),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/>
              <a:t>(12;-9), (6;-2), (15;-2),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accent2"/>
                </a:solidFill>
              </a:rPr>
              <a:t>(4;1),(2;2),(1;4),</a:t>
            </a:r>
            <a:r>
              <a:rPr lang="ru-RU" sz="2200" b="1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tx2"/>
                </a:solidFill>
              </a:rPr>
              <a:t>(9;7), (-3;7),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200" b="1" dirty="0">
              <a:solidFill>
                <a:schemeClr val="hlink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200" b="1" dirty="0">
                <a:solidFill>
                  <a:schemeClr val="hlink"/>
                </a:solidFill>
              </a:rPr>
              <a:t>Отдельно:</a:t>
            </a:r>
            <a:r>
              <a:rPr lang="ru-RU" sz="2200" b="1" dirty="0"/>
              <a:t> (-8;4) 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4437063" y="1763713"/>
            <a:ext cx="0" cy="4456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Носорог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7547" t="18082" b="8963"/>
          <a:stretch>
            <a:fillRect/>
          </a:stretch>
        </p:blipFill>
        <p:spPr>
          <a:xfrm>
            <a:off x="0" y="2708275"/>
            <a:ext cx="4495800" cy="2660650"/>
          </a:xfrm>
          <a:noFill/>
          <a:ln/>
        </p:spPr>
      </p:pic>
      <p:pic>
        <p:nvPicPr>
          <p:cNvPr id="28680" name="Picture 8" descr="Ласточ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8835" t="15565" r="17975" b="21541"/>
          <a:stretch>
            <a:fillRect/>
          </a:stretch>
        </p:blipFill>
        <p:spPr>
          <a:xfrm>
            <a:off x="4346575" y="2303463"/>
            <a:ext cx="4797425" cy="3721100"/>
          </a:xfrm>
          <a:noFill/>
          <a:ln/>
        </p:spPr>
      </p:pic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062038" y="1223963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1 вариант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741988" y="1279525"/>
            <a:ext cx="220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0000"/>
                </a:solidFill>
              </a:rPr>
              <a:t>2 вариант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Задание </a:t>
            </a:r>
            <a:r>
              <a:rPr lang="ru-RU" sz="2400" b="1" dirty="0" smtClean="0">
                <a:latin typeface="Bookman Old Style" pitchFamily="18" charset="0"/>
              </a:rPr>
              <a:t>6</a:t>
            </a:r>
            <a:r>
              <a:rPr lang="ru-RU" sz="2400" b="1" dirty="0" smtClean="0">
                <a:solidFill>
                  <a:schemeClr val="tx1"/>
                </a:solidFill>
                <a:latin typeface="Bookman Old Style" pitchFamily="18" charset="0"/>
              </a:rPr>
              <a:t>: 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К</a:t>
            </a:r>
            <a:r>
              <a:rPr lang="ru-RU" sz="2400" i="1" dirty="0">
                <a:latin typeface="Bookman Old Style" pitchFamily="18" charset="0"/>
              </a:rPr>
              <a:t>акое животное здесь зашифровано</a:t>
            </a:r>
            <a:r>
              <a:rPr lang="ru-RU" sz="2400" dirty="0">
                <a:latin typeface="Bookman Old Style" pitchFamily="18" charset="0"/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33475"/>
            <a:ext cx="8229600" cy="49958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(1;12), (0;11),(-2;10), (-3;9), (-6;9), (-6;8),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(-3;8), (-2;7), (0;7), (1;8), (1;7), (-3;-2),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(-3;-6), (0;-8), (0;-11), (-1;-12), (-3;-12),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(-4;-11), (-4;-9), (-3;-9), (-3;-11), (-2;-10),</a:t>
            </a:r>
            <a:r>
              <a:rPr lang="ru-RU" b="1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(-2;-8), (-5;-8), (-6;-9), (-6;-12), (-4;-14),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(1;-14),(2;-12), (2;-9), (3;-8), (3;1), (4;2),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/>
              <a:t>(4;9), (2;11),(1;11), (1;12).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b="1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Отдельно:</a:t>
            </a:r>
            <a:r>
              <a:rPr lang="ru-RU" b="1" dirty="0"/>
              <a:t> (-1;9)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79400"/>
            <a:ext cx="614362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Ответ:</a:t>
            </a:r>
          </a:p>
        </p:txBody>
      </p:sp>
      <p:pic>
        <p:nvPicPr>
          <p:cNvPr id="36868" name="Picture 4" descr="Морской конь"/>
          <p:cNvPicPr>
            <a:picLocks noChangeAspect="1" noChangeArrowheads="1"/>
          </p:cNvPicPr>
          <p:nvPr/>
        </p:nvPicPr>
        <p:blipFill>
          <a:blip r:embed="rId2" cstate="print"/>
          <a:srcRect l="16406" t="18750" r="16406" b="10416"/>
          <a:stretch>
            <a:fillRect/>
          </a:stretch>
        </p:blipFill>
        <p:spPr bwMode="auto">
          <a:xfrm>
            <a:off x="1285875" y="1449388"/>
            <a:ext cx="6553200" cy="5181600"/>
          </a:xfrm>
          <a:prstGeom prst="rect">
            <a:avLst/>
          </a:prstGeom>
          <a:noFill/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7585075" y="37465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  <a:endParaRPr lang="ru-RU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211638" y="1358900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latin typeface="Bookman Old Style" pitchFamily="18" charset="0"/>
              </a:rPr>
              <a:t>Задание </a:t>
            </a:r>
            <a:r>
              <a:rPr lang="ru-RU" sz="2400" b="1" dirty="0" smtClean="0">
                <a:latin typeface="Bookman Old Style" pitchFamily="18" charset="0"/>
              </a:rPr>
              <a:t>7</a:t>
            </a:r>
            <a:r>
              <a:rPr lang="ru-RU" sz="2400" b="1" dirty="0" smtClean="0">
                <a:latin typeface="Bookman Old Style" pitchFamily="18" charset="0"/>
              </a:rPr>
              <a:t>:    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i="1" dirty="0">
                <a:latin typeface="Bookman Old Style" pitchFamily="18" charset="0"/>
              </a:rPr>
              <a:t>На координатной плоскости отметьте пять точек, имеющих абсциссу, равную 3. Запишите координаты этих точек. </a:t>
            </a:r>
            <a:br>
              <a:rPr lang="ru-RU" sz="2400" i="1" dirty="0">
                <a:latin typeface="Bookman Old Style" pitchFamily="18" charset="0"/>
              </a:rPr>
            </a:br>
            <a:r>
              <a:rPr lang="ru-RU" sz="2400" i="1" dirty="0">
                <a:latin typeface="Bookman Old Style" pitchFamily="18" charset="0"/>
              </a:rPr>
              <a:t> Где расположены все точки с абсциссой 3</a:t>
            </a:r>
            <a:r>
              <a:rPr lang="ru-RU" sz="2400" i="1" dirty="0" smtClean="0">
                <a:latin typeface="Bookman Old Style" pitchFamily="18" charset="0"/>
              </a:rPr>
              <a:t>? </a:t>
            </a:r>
            <a:endParaRPr lang="ru-RU" sz="2400" i="1" dirty="0">
              <a:latin typeface="Bookman Old Style" pitchFamily="18" charset="0"/>
            </a:endParaRPr>
          </a:p>
        </p:txBody>
      </p:sp>
      <p:pic>
        <p:nvPicPr>
          <p:cNvPr id="144395" name="Picture 11" descr="сист коор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90713"/>
            <a:ext cx="5184775" cy="496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Итог урока.</a:t>
            </a: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519113" y="1550988"/>
            <a:ext cx="866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/>
              <a:t>Сколько чисел надо указать, чтобы задать положение точки на </a:t>
            </a:r>
          </a:p>
          <a:p>
            <a:pPr marL="342900" indent="-342900"/>
            <a:r>
              <a:rPr lang="ru-RU" sz="2000" b="1"/>
              <a:t>координатной плоскости?</a:t>
            </a:r>
          </a:p>
        </p:txBody>
      </p:sp>
      <p:sp>
        <p:nvSpPr>
          <p:cNvPr id="12292" name="Text Box 9"/>
          <p:cNvSpPr txBox="1">
            <a:spLocks noChangeArrowheads="1"/>
          </p:cNvSpPr>
          <p:nvPr/>
        </p:nvSpPr>
        <p:spPr bwMode="auto">
          <a:xfrm>
            <a:off x="468313" y="2420938"/>
            <a:ext cx="73961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2. Как называются числа, задающие положение точки на</a:t>
            </a:r>
          </a:p>
          <a:p>
            <a:r>
              <a:rPr lang="ru-RU" sz="2000" b="1"/>
              <a:t> координатной плоскости?</a:t>
            </a:r>
          </a:p>
        </p:txBody>
      </p:sp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468313" y="3357563"/>
            <a:ext cx="83359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3. Как называется первое  из чисел, задающее положение точки</a:t>
            </a:r>
          </a:p>
          <a:p>
            <a:r>
              <a:rPr lang="ru-RU" sz="2000" b="1"/>
              <a:t> на координатной плоскости?</a:t>
            </a:r>
          </a:p>
        </p:txBody>
      </p:sp>
      <p:sp>
        <p:nvSpPr>
          <p:cNvPr id="12294" name="Text Box 11"/>
          <p:cNvSpPr txBox="1">
            <a:spLocks noChangeArrowheads="1"/>
          </p:cNvSpPr>
          <p:nvPr/>
        </p:nvSpPr>
        <p:spPr bwMode="auto">
          <a:xfrm>
            <a:off x="468313" y="4365625"/>
            <a:ext cx="7778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4. Запишите координаты точки Р, если ее абсцисса равна 0,</a:t>
            </a:r>
          </a:p>
          <a:p>
            <a:r>
              <a:rPr lang="ru-RU" sz="2000" b="1"/>
              <a:t> а ордината 5? В какой четверти находится данная точка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68313" y="5445125"/>
            <a:ext cx="492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/>
              <a:t>5. Чему равна ордината точки А(-1;-4)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5775325" y="1935163"/>
            <a:ext cx="735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два</a:t>
            </a: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4984750" y="2871788"/>
            <a:ext cx="300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Координаты точки</a:t>
            </a: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5508625" y="3860800"/>
            <a:ext cx="1597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абсцисса</a:t>
            </a: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5867400" y="4941888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Р(0;5), </a:t>
            </a:r>
            <a:r>
              <a:rPr lang="en-US" sz="2400" b="1">
                <a:solidFill>
                  <a:srgbClr val="FF0000"/>
                </a:solidFill>
              </a:rPr>
              <a:t>I </a:t>
            </a:r>
            <a:r>
              <a:rPr lang="kk-KZ" sz="2400" b="1">
                <a:solidFill>
                  <a:srgbClr val="FF0000"/>
                </a:solidFill>
              </a:rPr>
              <a:t>четверть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01393" name="Text Box 17"/>
          <p:cNvSpPr txBox="1">
            <a:spLocks noChangeArrowheads="1"/>
          </p:cNvSpPr>
          <p:nvPr/>
        </p:nvSpPr>
        <p:spPr bwMode="auto">
          <a:xfrm>
            <a:off x="6156325" y="5445125"/>
            <a:ext cx="53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- 4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9" grpId="0"/>
      <p:bldP spid="101390" grpId="0"/>
      <p:bldP spid="101391" grpId="0"/>
      <p:bldP spid="101392" grpId="0"/>
      <p:bldP spid="10139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 творческое домашнее задание на неделю:</a:t>
            </a:r>
            <a:br>
              <a:rPr lang="ru-RU" sz="3200" b="1" i="1" dirty="0" smtClean="0"/>
            </a:br>
            <a:r>
              <a:rPr lang="ru-RU" sz="3200" b="1" i="1" dirty="0" smtClean="0"/>
              <a:t> </a:t>
            </a:r>
            <a:r>
              <a:rPr lang="ru-RU" sz="3200" dirty="0" smtClean="0"/>
              <a:t>Придумать самостоятельно и нарисовать на координатной плоскости животное, состоящее из ломаных, а затем "зашифровать" его с помощью координат точек.</a:t>
            </a:r>
            <a:br>
              <a:rPr lang="ru-RU" sz="3200" dirty="0" smtClean="0"/>
            </a:br>
            <a:r>
              <a:rPr lang="ru-RU" sz="3200" dirty="0" smtClean="0"/>
              <a:t> Лучшие работы будут вывешены в классе.</a:t>
            </a:r>
            <a:br>
              <a:rPr lang="ru-RU" sz="3200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5800" y="1143000"/>
            <a:ext cx="7239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Придумайте систему координат для определения места ученика в классе.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22098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Как вы думаете, какое понятие сегодня на уроке мы будем изучать? </a:t>
            </a:r>
            <a:endParaRPr lang="ru-RU" sz="4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772400" cy="413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17"/>
              </a:avLst>
            </a:prstTxWarp>
          </a:bodyPr>
          <a:lstStyle/>
          <a:p>
            <a:pPr algn="ctr"/>
            <a:r>
              <a:rPr lang="ru-RU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ПРЯМОУГОЛЬНАЯ</a:t>
            </a:r>
          </a:p>
          <a:p>
            <a:pPr algn="ctr"/>
            <a:r>
              <a:rPr lang="ru-RU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СИСТЕМА</a:t>
            </a:r>
          </a:p>
          <a:p>
            <a:pPr algn="ctr"/>
            <a:r>
              <a:rPr lang="ru-RU" sz="9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КООРДИНАТ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421188" y="4784725"/>
            <a:ext cx="184150" cy="646113"/>
          </a:xfrm>
          <a:prstGeom prst="rect">
            <a:avLst/>
          </a:prstGeom>
          <a:noFill/>
          <a:ln w="9525" algn="ctr">
            <a:noFill/>
            <a:prstDash val="sysDot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ru-RU" sz="3600">
              <a:solidFill>
                <a:srgbClr val="8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>
            <a:off x="1714500" y="3429000"/>
            <a:ext cx="5715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Прямая соединительная линия 111"/>
          <p:cNvCxnSpPr/>
          <p:nvPr/>
        </p:nvCxnSpPr>
        <p:spPr>
          <a:xfrm rot="5400000">
            <a:off x="5500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rot="5400000">
            <a:off x="6286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rot="5400000">
            <a:off x="51149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1371600" y="4800600"/>
            <a:ext cx="6929438" cy="1587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0" name="Oval 55"/>
          <p:cNvSpPr>
            <a:spLocks noChangeArrowheads="1"/>
          </p:cNvSpPr>
          <p:nvPr/>
        </p:nvSpPr>
        <p:spPr bwMode="auto">
          <a:xfrm>
            <a:off x="4419600" y="4724400"/>
            <a:ext cx="152400" cy="1524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13" name="WordArt 91"/>
          <p:cNvSpPr>
            <a:spLocks noChangeArrowheads="1" noChangeShapeType="1" noTextEdit="1"/>
          </p:cNvSpPr>
          <p:nvPr/>
        </p:nvSpPr>
        <p:spPr bwMode="auto">
          <a:xfrm>
            <a:off x="1116013" y="3284538"/>
            <a:ext cx="304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noFill/>
                <a:round/>
                <a:headEnd/>
                <a:tailEnd/>
              </a:ln>
              <a:solidFill>
                <a:srgbClr val="FF6600"/>
              </a:solidFill>
              <a:latin typeface="Century Schoolbook"/>
            </a:endParaRPr>
          </a:p>
        </p:txBody>
      </p:sp>
      <p:cxnSp>
        <p:nvCxnSpPr>
          <p:cNvPr id="103" name="Прямая соединительная линия 102"/>
          <p:cNvCxnSpPr/>
          <p:nvPr/>
        </p:nvCxnSpPr>
        <p:spPr>
          <a:xfrm rot="5400000">
            <a:off x="3571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>
            <a:off x="400050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5400000">
            <a:off x="435768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rot="5400000">
            <a:off x="4714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 rot="5400000">
            <a:off x="271462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/>
          <p:nvPr/>
        </p:nvCxnSpPr>
        <p:spPr>
          <a:xfrm rot="5400000">
            <a:off x="2357438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rot="5400000">
            <a:off x="2000250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5400000">
            <a:off x="16859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rot="5400000">
            <a:off x="5857875" y="4786313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rot="5400000">
            <a:off x="31337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>
            <a:off x="70961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rot="5400000">
            <a:off x="74009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117"/>
          <p:cNvSpPr txBox="1">
            <a:spLocks noChangeArrowheads="1"/>
          </p:cNvSpPr>
          <p:nvPr/>
        </p:nvSpPr>
        <p:spPr bwMode="auto">
          <a:xfrm>
            <a:off x="4267200" y="4876800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latin typeface="Century Schoolbook" pitchFamily="18" charset="0"/>
              </a:rPr>
              <a:t>0</a:t>
            </a:r>
          </a:p>
        </p:txBody>
      </p:sp>
      <p:sp>
        <p:nvSpPr>
          <p:cNvPr id="21528" name="TextBox 120"/>
          <p:cNvSpPr txBox="1">
            <a:spLocks noChangeArrowheads="1"/>
          </p:cNvSpPr>
          <p:nvPr/>
        </p:nvSpPr>
        <p:spPr bwMode="auto">
          <a:xfrm>
            <a:off x="4648200" y="4876800"/>
            <a:ext cx="785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Century Schoolbook" pitchFamily="18" charset="0"/>
              </a:rPr>
              <a:t>1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5400000">
            <a:off x="6715125" y="4791075"/>
            <a:ext cx="28575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1196</Words>
  <Application>Microsoft Office PowerPoint</Application>
  <PresentationFormat>Экран (4:3)</PresentationFormat>
  <Paragraphs>198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Office Theme</vt:lpstr>
      <vt:lpstr>Презентация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Экскурс в историю.   Возникновение системы координат.   - Как давно люди используют систему координат?  Во II веке до н.э. греческий ученый Гиппарх предложил опоясать на карте земной шар параллелями и меридианами, покрыв его как бы условной сеткой, и ввести географические координаты - широту и долготу. </vt:lpstr>
      <vt:lpstr> Во II веке н.э. знаменитый древнегреческий астроном и математик Клавдий Птолемей активно пользовался долготой и широтой в качестве географических координат.     Но систематизировал эти понятия в 17 веке Рене Декарт.    </vt:lpstr>
      <vt:lpstr>  Именно он придумал в 1637 году  систему координат,  которая используется во всем мире .   Ее называют также –  Декартова система координат. </vt:lpstr>
      <vt:lpstr>Рене Декарт (1596 – 1650)</vt:lpstr>
      <vt:lpstr>Декарт происходил из дворянского рода и был младшим (третьим) сыном в семье. Он родился в 1596 году во Франции. Его мать умерла, когда ему был 1 год. Отец Декарта был судьёй и большую часть времени проводил на работе в другом городе. Рене получил прекрасное начальное образование в престижном колледже Ла Флеш. Здесь он обучался у священников-иезуитов.</vt:lpstr>
      <vt:lpstr>За десять лет, проведенных в колледже, Декарт приобрел писательские навыки, изучил музыкальное и драматическое искусства и даже овладел такими благородными занятиями, как верховая  езда и фехтование.</vt:lpstr>
      <vt:lpstr>Проведя еще два года в Университете Пуатье, он получил ученую степень в области юриспруденции, но отказался от карьеры юриста. Стремление юноши к знаниям было неиссякаемым. Он решил продолжать поиски знаний путем путешествий и наблюдений, изучая то, что он называл «книгой жизни».   Итак, Рене поступил на военную службу и стал много путешествовать по Европе.    </vt:lpstr>
      <vt:lpstr>Но офицер-дворянин Декарт явно  не имел склонности участвовать  в активных военных действиях  и оставил армейскую службу.   И тогда Декарт отправился на поиски более уединенных мест, а именно в Нидерланды, где жил около двадцати лет.</vt:lpstr>
      <vt:lpstr>Декарт ведёт обширную переписку с лучшими учёными Европы, изучает самые различные науки, пишет книги.  Он занимался также астрономией и медициной.  Одним из результатов его трудов стала прямоугольная система координат . </vt:lpstr>
      <vt:lpstr>Что же придумал Рене Декарт?   ДЕКАРТОВА ( прямоугольная)  СИСТЕМА КООРДИНАТ  Как ее задать? </vt:lpstr>
      <vt:lpstr>Слайд 21</vt:lpstr>
      <vt:lpstr>Изображены пары пересекающихся координатных прямых. Какие из этих пар не образуют координатную плоскость. Почему?  </vt:lpstr>
      <vt:lpstr>Слайд 23</vt:lpstr>
      <vt:lpstr>Слайд 24</vt:lpstr>
      <vt:lpstr>Слайд 25</vt:lpstr>
      <vt:lpstr>                                                         Проверим.                          Как называются:   1. прямые Х , У  2. точка пересечения осей   3. пара чисел, определяющих положение точек на плоскости   4. первая координата, вторая    </vt:lpstr>
      <vt:lpstr>Слайд 27</vt:lpstr>
      <vt:lpstr>Слайд 28</vt:lpstr>
      <vt:lpstr>Слайд 29</vt:lpstr>
      <vt:lpstr>Слайд 30</vt:lpstr>
      <vt:lpstr>Задание  3. Расставьте точки в правильный столбец:</vt:lpstr>
      <vt:lpstr>Задание  3. Расставьте точки в правильный столбец</vt:lpstr>
      <vt:lpstr>Слайд 33</vt:lpstr>
      <vt:lpstr>Задание 4:  Самостоятельная работа. Отметьте точки на координатной плоскости, соседние соедините отрезками.</vt:lpstr>
      <vt:lpstr>Слайд 35</vt:lpstr>
      <vt:lpstr>Слайд 36</vt:lpstr>
      <vt:lpstr>Задание 5:  Самостоятельная работа. Отметьте точки на координатной плоскости, соседние соедините отрезками.</vt:lpstr>
      <vt:lpstr>Слайд 38</vt:lpstr>
      <vt:lpstr>Задание 6:  Какое животное здесь зашифровано?</vt:lpstr>
      <vt:lpstr>Ответ:</vt:lpstr>
      <vt:lpstr>Задание 7:     На координатной плоскости отметьте пять точек, имеющих абсциссу, равную 3. Запишите координаты этих точек.   Где расположены все точки с абсциссой 3? </vt:lpstr>
      <vt:lpstr>Итог урока.</vt:lpstr>
      <vt:lpstr>И творческое домашнее задание на неделю:  Придумать самостоятельно и нарисовать на координатной плоскости животное, состоящее из ломаных, а затем "зашифровать" его с помощью координат точек.  Лучшие работы будут вывешены в классе.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31</cp:revision>
  <dcterms:created xsi:type="dcterms:W3CDTF">2012-04-17T15:44:05Z</dcterms:created>
  <dcterms:modified xsi:type="dcterms:W3CDTF">2014-11-11T20:16:39Z</dcterms:modified>
</cp:coreProperties>
</file>