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colors8.xml" ContentType="application/vnd.openxmlformats-officedocument.drawingml.diagramColors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4430" r:id="rId2"/>
  </p:sldMasterIdLst>
  <p:notesMasterIdLst>
    <p:notesMasterId r:id="rId40"/>
  </p:notesMasterIdLst>
  <p:sldIdLst>
    <p:sldId id="256" r:id="rId3"/>
    <p:sldId id="257" r:id="rId4"/>
    <p:sldId id="268" r:id="rId5"/>
    <p:sldId id="261" r:id="rId6"/>
    <p:sldId id="321" r:id="rId7"/>
    <p:sldId id="323" r:id="rId8"/>
    <p:sldId id="264" r:id="rId9"/>
    <p:sldId id="266" r:id="rId10"/>
    <p:sldId id="265" r:id="rId11"/>
    <p:sldId id="293" r:id="rId12"/>
    <p:sldId id="271" r:id="rId13"/>
    <p:sldId id="272" r:id="rId14"/>
    <p:sldId id="273" r:id="rId15"/>
    <p:sldId id="324" r:id="rId16"/>
    <p:sldId id="276" r:id="rId17"/>
    <p:sldId id="275" r:id="rId18"/>
    <p:sldId id="308" r:id="rId19"/>
    <p:sldId id="278" r:id="rId20"/>
    <p:sldId id="287" r:id="rId21"/>
    <p:sldId id="297" r:id="rId22"/>
    <p:sldId id="298" r:id="rId23"/>
    <p:sldId id="314" r:id="rId24"/>
    <p:sldId id="315" r:id="rId25"/>
    <p:sldId id="316" r:id="rId26"/>
    <p:sldId id="317" r:id="rId27"/>
    <p:sldId id="284" r:id="rId28"/>
    <p:sldId id="285" r:id="rId29"/>
    <p:sldId id="318" r:id="rId30"/>
    <p:sldId id="311" r:id="rId31"/>
    <p:sldId id="319" r:id="rId32"/>
    <p:sldId id="305" r:id="rId33"/>
    <p:sldId id="306" r:id="rId34"/>
    <p:sldId id="322" r:id="rId35"/>
    <p:sldId id="269" r:id="rId36"/>
    <p:sldId id="263" r:id="rId37"/>
    <p:sldId id="290" r:id="rId38"/>
    <p:sldId id="320" r:id="rId3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78141" autoAdjust="0"/>
  </p:normalViewPr>
  <p:slideViewPr>
    <p:cSldViewPr>
      <p:cViewPr varScale="1">
        <p:scale>
          <a:sx n="56" d="100"/>
          <a:sy n="56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1.png"/><Relationship Id="rId2" Type="http://schemas.openxmlformats.org/officeDocument/2006/relationships/image" Target="../media/image391.png"/><Relationship Id="rId1" Type="http://schemas.openxmlformats.org/officeDocument/2006/relationships/image" Target="../media/image38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42D5EB-D1BF-44B0-BB88-353EE88ACDF8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782EF2DF-7BAC-4FF3-8831-6AF89A9B9E36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>
              <a:latin typeface="Times New Roman" pitchFamily="18" charset="0"/>
              <a:cs typeface="Times New Roman" pitchFamily="18" charset="0"/>
            </a:rPr>
            <a:t>сюжетно - ролевые игры </a:t>
          </a:r>
        </a:p>
        <a:p>
          <a:pPr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EC3B37C7-76EA-4B19-81E5-74BC762D4400}" type="parTrans" cxnId="{8B509D10-C33F-4917-AA01-ACFCB25968D4}">
      <dgm:prSet/>
      <dgm:spPr/>
      <dgm:t>
        <a:bodyPr/>
        <a:lstStyle/>
        <a:p>
          <a:endParaRPr lang="ru-RU"/>
        </a:p>
      </dgm:t>
    </dgm:pt>
    <dgm:pt modelId="{ECF7AF65-F968-4B97-B4B2-FD74BBADFAE3}" type="sibTrans" cxnId="{8B509D10-C33F-4917-AA01-ACFCB25968D4}">
      <dgm:prSet/>
      <dgm:spPr/>
      <dgm:t>
        <a:bodyPr/>
        <a:lstStyle/>
        <a:p>
          <a:endParaRPr lang="ru-RU"/>
        </a:p>
      </dgm:t>
    </dgm:pt>
    <dgm:pt modelId="{3D8C4AD3-C732-4AE0-88DE-8823E6C62860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>
              <a:latin typeface="Times New Roman" pitchFamily="18" charset="0"/>
              <a:cs typeface="Times New Roman" pitchFamily="18" charset="0"/>
            </a:rPr>
            <a:t>игровые сценки </a:t>
          </a:r>
        </a:p>
        <a:p>
          <a:pPr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55E20BF8-3C2A-4A3D-B265-E4E7956AB2BA}" type="parTrans" cxnId="{49EAEC7B-BD68-47BE-8704-7B6EEEC374ED}">
      <dgm:prSet/>
      <dgm:spPr/>
      <dgm:t>
        <a:bodyPr/>
        <a:lstStyle/>
        <a:p>
          <a:endParaRPr lang="ru-RU"/>
        </a:p>
      </dgm:t>
    </dgm:pt>
    <dgm:pt modelId="{94DE8D04-07FC-42E3-B421-0927CCDDC6B1}" type="sibTrans" cxnId="{49EAEC7B-BD68-47BE-8704-7B6EEEC374ED}">
      <dgm:prSet/>
      <dgm:spPr/>
      <dgm:t>
        <a:bodyPr/>
        <a:lstStyle/>
        <a:p>
          <a:endParaRPr lang="ru-RU"/>
        </a:p>
      </dgm:t>
    </dgm:pt>
    <dgm:pt modelId="{42996E6E-6F81-4FC9-A361-57E32BF32466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«жизненно-имитационная»</a:t>
          </a:r>
        </a:p>
      </dgm:t>
    </dgm:pt>
    <dgm:pt modelId="{7F65040B-A354-4B4E-B01F-A3DCE492470C}" type="parTrans" cxnId="{71225303-554C-46F0-A663-B52B5EBCB747}">
      <dgm:prSet/>
      <dgm:spPr/>
      <dgm:t>
        <a:bodyPr/>
        <a:lstStyle/>
        <a:p>
          <a:endParaRPr lang="ru-RU"/>
        </a:p>
      </dgm:t>
    </dgm:pt>
    <dgm:pt modelId="{A6E31BA2-24B5-40F1-B31D-E0AF10326CE8}" type="sibTrans" cxnId="{71225303-554C-46F0-A663-B52B5EBCB747}">
      <dgm:prSet/>
      <dgm:spPr/>
      <dgm:t>
        <a:bodyPr/>
        <a:lstStyle/>
        <a:p>
          <a:endParaRPr lang="ru-RU"/>
        </a:p>
      </dgm:t>
    </dgm:pt>
    <dgm:pt modelId="{35DDA7F3-FA82-4935-A191-B7A5492B1103}" type="pres">
      <dgm:prSet presAssocID="{CC42D5EB-D1BF-44B0-BB88-353EE88ACDF8}" presName="linearFlow" presStyleCnt="0">
        <dgm:presLayoutVars>
          <dgm:dir/>
          <dgm:resizeHandles val="exact"/>
        </dgm:presLayoutVars>
      </dgm:prSet>
      <dgm:spPr/>
    </dgm:pt>
    <dgm:pt modelId="{8730962B-4F96-473B-9B40-975D785138BE}" type="pres">
      <dgm:prSet presAssocID="{782EF2DF-7BAC-4FF3-8831-6AF89A9B9E36}" presName="composite" presStyleCnt="0"/>
      <dgm:spPr/>
    </dgm:pt>
    <dgm:pt modelId="{61F3CF0E-FFC6-455F-88F5-EE2A008DDC5B}" type="pres">
      <dgm:prSet presAssocID="{782EF2DF-7BAC-4FF3-8831-6AF89A9B9E36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5A95433-41FB-479B-AFB6-0891D5BCE09D}" type="pres">
      <dgm:prSet presAssocID="{782EF2DF-7BAC-4FF3-8831-6AF89A9B9E36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BA122A-B8A4-4E0E-A4A9-B9EB69F8AF98}" type="pres">
      <dgm:prSet presAssocID="{ECF7AF65-F968-4B97-B4B2-FD74BBADFAE3}" presName="spacing" presStyleCnt="0"/>
      <dgm:spPr/>
    </dgm:pt>
    <dgm:pt modelId="{69E5FE06-D1DC-45D8-B19B-126461632493}" type="pres">
      <dgm:prSet presAssocID="{3D8C4AD3-C732-4AE0-88DE-8823E6C62860}" presName="composite" presStyleCnt="0"/>
      <dgm:spPr/>
    </dgm:pt>
    <dgm:pt modelId="{2A1A462E-D734-4B3A-BC4D-CF2A2B100300}" type="pres">
      <dgm:prSet presAssocID="{3D8C4AD3-C732-4AE0-88DE-8823E6C62860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EBD3AB7-4857-439C-9A22-A325B7F97D79}" type="pres">
      <dgm:prSet presAssocID="{3D8C4AD3-C732-4AE0-88DE-8823E6C62860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4E91A4-7263-4762-A164-F864D8347E27}" type="pres">
      <dgm:prSet presAssocID="{94DE8D04-07FC-42E3-B421-0927CCDDC6B1}" presName="spacing" presStyleCnt="0"/>
      <dgm:spPr/>
    </dgm:pt>
    <dgm:pt modelId="{2BFE77EB-E3B6-45A0-B640-6B90A6D3FF7E}" type="pres">
      <dgm:prSet presAssocID="{42996E6E-6F81-4FC9-A361-57E32BF32466}" presName="composite" presStyleCnt="0"/>
      <dgm:spPr/>
    </dgm:pt>
    <dgm:pt modelId="{1F771DB6-17D5-4671-AA0E-3472A07BF384}" type="pres">
      <dgm:prSet presAssocID="{42996E6E-6F81-4FC9-A361-57E32BF32466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D9D139F-6053-419D-8459-9EA0D95AA2D0}" type="pres">
      <dgm:prSet presAssocID="{42996E6E-6F81-4FC9-A361-57E32BF32466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E51204-CB31-410F-93C5-90D422BE5A27}" type="presOf" srcId="{CC42D5EB-D1BF-44B0-BB88-353EE88ACDF8}" destId="{35DDA7F3-FA82-4935-A191-B7A5492B1103}" srcOrd="0" destOrd="0" presId="urn:microsoft.com/office/officeart/2005/8/layout/vList3#1"/>
    <dgm:cxn modelId="{0B665748-F0C8-4A5B-929B-D00F5752273B}" type="presOf" srcId="{42996E6E-6F81-4FC9-A361-57E32BF32466}" destId="{FD9D139F-6053-419D-8459-9EA0D95AA2D0}" srcOrd="0" destOrd="0" presId="urn:microsoft.com/office/officeart/2005/8/layout/vList3#1"/>
    <dgm:cxn modelId="{49EAEC7B-BD68-47BE-8704-7B6EEEC374ED}" srcId="{CC42D5EB-D1BF-44B0-BB88-353EE88ACDF8}" destId="{3D8C4AD3-C732-4AE0-88DE-8823E6C62860}" srcOrd="1" destOrd="0" parTransId="{55E20BF8-3C2A-4A3D-B265-E4E7956AB2BA}" sibTransId="{94DE8D04-07FC-42E3-B421-0927CCDDC6B1}"/>
    <dgm:cxn modelId="{F90261CB-73BA-4E60-9B86-35CE386E55CB}" type="presOf" srcId="{3D8C4AD3-C732-4AE0-88DE-8823E6C62860}" destId="{3EBD3AB7-4857-439C-9A22-A325B7F97D79}" srcOrd="0" destOrd="0" presId="urn:microsoft.com/office/officeart/2005/8/layout/vList3#1"/>
    <dgm:cxn modelId="{8B509D10-C33F-4917-AA01-ACFCB25968D4}" srcId="{CC42D5EB-D1BF-44B0-BB88-353EE88ACDF8}" destId="{782EF2DF-7BAC-4FF3-8831-6AF89A9B9E36}" srcOrd="0" destOrd="0" parTransId="{EC3B37C7-76EA-4B19-81E5-74BC762D4400}" sibTransId="{ECF7AF65-F968-4B97-B4B2-FD74BBADFAE3}"/>
    <dgm:cxn modelId="{7A21646D-9B27-4B07-AEE7-95C015AA1D86}" type="presOf" srcId="{782EF2DF-7BAC-4FF3-8831-6AF89A9B9E36}" destId="{85A95433-41FB-479B-AFB6-0891D5BCE09D}" srcOrd="0" destOrd="0" presId="urn:microsoft.com/office/officeart/2005/8/layout/vList3#1"/>
    <dgm:cxn modelId="{71225303-554C-46F0-A663-B52B5EBCB747}" srcId="{CC42D5EB-D1BF-44B0-BB88-353EE88ACDF8}" destId="{42996E6E-6F81-4FC9-A361-57E32BF32466}" srcOrd="2" destOrd="0" parTransId="{7F65040B-A354-4B4E-B01F-A3DCE492470C}" sibTransId="{A6E31BA2-24B5-40F1-B31D-E0AF10326CE8}"/>
    <dgm:cxn modelId="{958C0226-F946-452D-A3EB-EC3FCE2870AF}" type="presParOf" srcId="{35DDA7F3-FA82-4935-A191-B7A5492B1103}" destId="{8730962B-4F96-473B-9B40-975D785138BE}" srcOrd="0" destOrd="0" presId="urn:microsoft.com/office/officeart/2005/8/layout/vList3#1"/>
    <dgm:cxn modelId="{A0E82E81-4A4E-4596-8077-B30EDA8E11EE}" type="presParOf" srcId="{8730962B-4F96-473B-9B40-975D785138BE}" destId="{61F3CF0E-FFC6-455F-88F5-EE2A008DDC5B}" srcOrd="0" destOrd="0" presId="urn:microsoft.com/office/officeart/2005/8/layout/vList3#1"/>
    <dgm:cxn modelId="{D4322468-3600-4D08-8293-59FFAD4E1B10}" type="presParOf" srcId="{8730962B-4F96-473B-9B40-975D785138BE}" destId="{85A95433-41FB-479B-AFB6-0891D5BCE09D}" srcOrd="1" destOrd="0" presId="urn:microsoft.com/office/officeart/2005/8/layout/vList3#1"/>
    <dgm:cxn modelId="{85493417-A312-407E-9DB5-35583E7802B0}" type="presParOf" srcId="{35DDA7F3-FA82-4935-A191-B7A5492B1103}" destId="{8EBA122A-B8A4-4E0E-A4A9-B9EB69F8AF98}" srcOrd="1" destOrd="0" presId="urn:microsoft.com/office/officeart/2005/8/layout/vList3#1"/>
    <dgm:cxn modelId="{25DEC8AB-5F09-426E-BB9F-C8C4552FB16F}" type="presParOf" srcId="{35DDA7F3-FA82-4935-A191-B7A5492B1103}" destId="{69E5FE06-D1DC-45D8-B19B-126461632493}" srcOrd="2" destOrd="0" presId="urn:microsoft.com/office/officeart/2005/8/layout/vList3#1"/>
    <dgm:cxn modelId="{6C0D98E3-BFC2-46EE-84D7-5ECC7A7B3DC9}" type="presParOf" srcId="{69E5FE06-D1DC-45D8-B19B-126461632493}" destId="{2A1A462E-D734-4B3A-BC4D-CF2A2B100300}" srcOrd="0" destOrd="0" presId="urn:microsoft.com/office/officeart/2005/8/layout/vList3#1"/>
    <dgm:cxn modelId="{D8BA8748-D512-45DC-AA8B-EAAAD05CB83B}" type="presParOf" srcId="{69E5FE06-D1DC-45D8-B19B-126461632493}" destId="{3EBD3AB7-4857-439C-9A22-A325B7F97D79}" srcOrd="1" destOrd="0" presId="urn:microsoft.com/office/officeart/2005/8/layout/vList3#1"/>
    <dgm:cxn modelId="{256A8011-0E0B-47EA-9032-CCD647558485}" type="presParOf" srcId="{35DDA7F3-FA82-4935-A191-B7A5492B1103}" destId="{244E91A4-7263-4762-A164-F864D8347E27}" srcOrd="3" destOrd="0" presId="urn:microsoft.com/office/officeart/2005/8/layout/vList3#1"/>
    <dgm:cxn modelId="{E5BC2ECF-EE37-457B-B27B-0BCB8D120E24}" type="presParOf" srcId="{35DDA7F3-FA82-4935-A191-B7A5492B1103}" destId="{2BFE77EB-E3B6-45A0-B640-6B90A6D3FF7E}" srcOrd="4" destOrd="0" presId="urn:microsoft.com/office/officeart/2005/8/layout/vList3#1"/>
    <dgm:cxn modelId="{0061591A-5FB3-4AC4-BAF7-0F53B36DAB22}" type="presParOf" srcId="{2BFE77EB-E3B6-45A0-B640-6B90A6D3FF7E}" destId="{1F771DB6-17D5-4671-AA0E-3472A07BF384}" srcOrd="0" destOrd="0" presId="urn:microsoft.com/office/officeart/2005/8/layout/vList3#1"/>
    <dgm:cxn modelId="{EE9435AB-3673-43DF-8CAF-B0DAECA25C00}" type="presParOf" srcId="{2BFE77EB-E3B6-45A0-B640-6B90A6D3FF7E}" destId="{FD9D139F-6053-419D-8459-9EA0D95AA2D0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F7CA59-9E23-49AD-9600-C652F4D8EAC1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44373F-04AF-4D60-9C29-DE0FDBFA5234}">
      <dgm:prSet phldrT="[Текст]" custT="1"/>
      <dgm:spPr/>
      <dgm:t>
        <a:bodyPr/>
        <a:lstStyle/>
        <a:p>
          <a:pPr marL="0" marR="0" indent="0" defTabSz="2489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800" b="1" i="1" dirty="0">
              <a:latin typeface="Times New Roman" pitchFamily="18" charset="0"/>
              <a:cs typeface="Times New Roman" pitchFamily="18" charset="0"/>
            </a:rPr>
            <a:t>« Потребности» </a:t>
          </a:r>
        </a:p>
        <a:p>
          <a:pPr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dirty="0"/>
        </a:p>
      </dgm:t>
    </dgm:pt>
    <dgm:pt modelId="{8C99CE1B-24C4-4B5F-B808-C2E6118E8B0D}" type="parTrans" cxnId="{672DF167-DD0E-4707-8F75-2E1A5373B246}">
      <dgm:prSet/>
      <dgm:spPr/>
      <dgm:t>
        <a:bodyPr/>
        <a:lstStyle/>
        <a:p>
          <a:endParaRPr lang="ru-RU"/>
        </a:p>
      </dgm:t>
    </dgm:pt>
    <dgm:pt modelId="{8EECEB9F-8DD1-4E5F-AD4A-A5C465E31C49}" type="sibTrans" cxnId="{672DF167-DD0E-4707-8F75-2E1A5373B246}">
      <dgm:prSet/>
      <dgm:spPr/>
      <dgm:t>
        <a:bodyPr/>
        <a:lstStyle/>
        <a:p>
          <a:endParaRPr lang="ru-RU"/>
        </a:p>
      </dgm:t>
    </dgm:pt>
    <dgm:pt modelId="{C9D81D01-593E-40F0-88E6-C9BBD038816F}">
      <dgm:prSet phldrT="[Текст]" custT="1"/>
      <dgm:spPr/>
      <dgm:t>
        <a:bodyPr/>
        <a:lstStyle/>
        <a:p>
          <a:pPr marL="0" marR="0" indent="0" defTabSz="20891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400" b="1" i="1" dirty="0">
              <a:latin typeface="Times New Roman" pitchFamily="18" charset="0"/>
              <a:cs typeface="Times New Roman" pitchFamily="18" charset="0"/>
            </a:rPr>
            <a:t>Цель:</a:t>
          </a:r>
          <a:r>
            <a:rPr lang="ru-RU" sz="2400" dirty="0">
              <a:latin typeface="Times New Roman" pitchFamily="18" charset="0"/>
              <a:cs typeface="Times New Roman" pitchFamily="18" charset="0"/>
            </a:rPr>
            <a:t> выявить потребности местного населения, членов семьи, одноклассников. Командная игра.</a:t>
          </a:r>
        </a:p>
        <a:p>
          <a:pPr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/>
        </a:p>
      </dgm:t>
    </dgm:pt>
    <dgm:pt modelId="{24CAEB2D-F3E5-4459-AFA0-A8ACE37A958C}" type="parTrans" cxnId="{0292449D-76E7-4250-A10F-DA412CE580B5}">
      <dgm:prSet/>
      <dgm:spPr/>
      <dgm:t>
        <a:bodyPr/>
        <a:lstStyle/>
        <a:p>
          <a:endParaRPr lang="ru-RU"/>
        </a:p>
      </dgm:t>
    </dgm:pt>
    <dgm:pt modelId="{AFFA78ED-BDDA-44C2-BF55-B193D9835203}" type="sibTrans" cxnId="{0292449D-76E7-4250-A10F-DA412CE580B5}">
      <dgm:prSet/>
      <dgm:spPr/>
      <dgm:t>
        <a:bodyPr/>
        <a:lstStyle/>
        <a:p>
          <a:endParaRPr lang="ru-RU"/>
        </a:p>
      </dgm:t>
    </dgm:pt>
    <dgm:pt modelId="{545E4EC3-14EE-4327-8964-67531DD3A5B8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i="1" dirty="0">
              <a:latin typeface="Times New Roman" pitchFamily="18" charset="0"/>
              <a:cs typeface="Times New Roman" pitchFamily="18" charset="0"/>
            </a:rPr>
            <a:t>Форма: </a:t>
          </a:r>
          <a:r>
            <a:rPr lang="ru-RU" sz="2400" dirty="0">
              <a:latin typeface="Times New Roman" pitchFamily="18" charset="0"/>
              <a:cs typeface="Times New Roman" pitchFamily="18" charset="0"/>
            </a:rPr>
            <a:t>работа в группе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.</a:t>
          </a:r>
        </a:p>
        <a:p>
          <a:pPr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D86A1646-59C8-4153-9344-ADA3192CB7B8}" type="parTrans" cxnId="{19E1B1C5-CCA2-47E5-8CBB-B66A2038F7B4}">
      <dgm:prSet/>
      <dgm:spPr/>
      <dgm:t>
        <a:bodyPr/>
        <a:lstStyle/>
        <a:p>
          <a:endParaRPr lang="ru-RU"/>
        </a:p>
      </dgm:t>
    </dgm:pt>
    <dgm:pt modelId="{B448B779-A333-4D97-909A-129D2154DE9F}" type="sibTrans" cxnId="{19E1B1C5-CCA2-47E5-8CBB-B66A2038F7B4}">
      <dgm:prSet/>
      <dgm:spPr/>
      <dgm:t>
        <a:bodyPr/>
        <a:lstStyle/>
        <a:p>
          <a:endParaRPr lang="ru-RU"/>
        </a:p>
      </dgm:t>
    </dgm:pt>
    <dgm:pt modelId="{A2E0AFB1-AD6C-4E8E-8CD0-C7899C6839B3}">
      <dgm:prSet phldrT="[Текст]" custT="1"/>
      <dgm:spPr/>
      <dgm:t>
        <a:bodyPr/>
        <a:lstStyle/>
        <a:p>
          <a:pPr marL="0" indent="0">
            <a:buNone/>
          </a:pPr>
          <a:r>
            <a:rPr lang="ru-RU" sz="1400" b="1" i="1" dirty="0">
              <a:latin typeface="Times New Roman" pitchFamily="18" charset="0"/>
              <a:cs typeface="Times New Roman" pitchFamily="18" charset="0"/>
            </a:rPr>
            <a:t>Содержание: </a:t>
          </a:r>
        </a:p>
        <a:p>
          <a:pPr marL="0" indent="0">
            <a:buNone/>
          </a:pPr>
          <a:r>
            <a:rPr lang="ru-RU" sz="1400" dirty="0">
              <a:latin typeface="Times New Roman" pitchFamily="18" charset="0"/>
              <a:cs typeface="Times New Roman" pitchFamily="18" charset="0"/>
            </a:rPr>
            <a:t>1 группа- должны выбрать ресурсы данной местности, которые могут удовлетворить физиологические потребности людей. </a:t>
          </a:r>
        </a:p>
        <a:p>
          <a:pPr marL="0" indent="0">
            <a:buNone/>
          </a:pPr>
          <a:r>
            <a:rPr lang="ru-RU" sz="1400" dirty="0">
              <a:latin typeface="Times New Roman" pitchFamily="18" charset="0"/>
              <a:cs typeface="Times New Roman" pitchFamily="18" charset="0"/>
            </a:rPr>
            <a:t>2 группа- должны выбрать ресурсы для удовлетворения потребности семьи из трех человек(папы, мамы и сына) для поездки на море. </a:t>
          </a:r>
        </a:p>
        <a:p>
          <a:pPr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dirty="0"/>
        </a:p>
      </dgm:t>
    </dgm:pt>
    <dgm:pt modelId="{81B64704-8FE1-4753-8A05-BD8807D52C4D}" type="parTrans" cxnId="{80363F96-4E58-4CE0-ABEC-6E9A4AA51BB8}">
      <dgm:prSet/>
      <dgm:spPr/>
      <dgm:t>
        <a:bodyPr/>
        <a:lstStyle/>
        <a:p>
          <a:endParaRPr lang="ru-RU"/>
        </a:p>
      </dgm:t>
    </dgm:pt>
    <dgm:pt modelId="{16ECCA45-9BA5-49C3-900D-2716F16EC584}" type="sibTrans" cxnId="{80363F96-4E58-4CE0-ABEC-6E9A4AA51BB8}">
      <dgm:prSet/>
      <dgm:spPr/>
      <dgm:t>
        <a:bodyPr/>
        <a:lstStyle/>
        <a:p>
          <a:endParaRPr lang="ru-RU"/>
        </a:p>
      </dgm:t>
    </dgm:pt>
    <dgm:pt modelId="{41A1DCB0-9EE2-4802-A696-E4BD412A6ACC}" type="pres">
      <dgm:prSet presAssocID="{06F7CA59-9E23-49AD-9600-C652F4D8EAC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963529-C104-4838-9E1E-A064DA8FE7B1}" type="pres">
      <dgm:prSet presAssocID="{1D44373F-04AF-4D60-9C29-DE0FDBFA5234}" presName="roof" presStyleLbl="dkBgShp" presStyleIdx="0" presStyleCnt="2" custLinFactNeighborX="952"/>
      <dgm:spPr/>
      <dgm:t>
        <a:bodyPr/>
        <a:lstStyle/>
        <a:p>
          <a:endParaRPr lang="ru-RU"/>
        </a:p>
      </dgm:t>
    </dgm:pt>
    <dgm:pt modelId="{28FB9ECD-8FEE-4793-9D48-6D3499145B32}" type="pres">
      <dgm:prSet presAssocID="{1D44373F-04AF-4D60-9C29-DE0FDBFA5234}" presName="pillars" presStyleCnt="0"/>
      <dgm:spPr/>
    </dgm:pt>
    <dgm:pt modelId="{01EB43FF-FDB9-46B8-874E-ED0951433AD6}" type="pres">
      <dgm:prSet presAssocID="{1D44373F-04AF-4D60-9C29-DE0FDBFA5234}" presName="pillar1" presStyleLbl="node1" presStyleIdx="0" presStyleCnt="3" custScaleY="110797" custLinFactNeighborX="-112" custLinFactNeighborY="-130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23D5BA-1E1E-4219-881F-E6E36EBC71F5}" type="pres">
      <dgm:prSet presAssocID="{545E4EC3-14EE-4327-8964-67531DD3A5B8}" presName="pillarX" presStyleLbl="node1" presStyleIdx="1" presStyleCnt="3" custScaleX="63353" custScaleY="112608" custLinFactNeighborY="-148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CE3C90-0272-4A2A-B375-C11827678F0F}" type="pres">
      <dgm:prSet presAssocID="{A2E0AFB1-AD6C-4E8E-8CD0-C7899C6839B3}" presName="pillarX" presStyleLbl="node1" presStyleIdx="2" presStyleCnt="3" custScaleY="112404" custLinFactNeighborX="112" custLinFactNeighborY="-141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6F6835-4A2E-4314-BBEA-3E158D07FC33}" type="pres">
      <dgm:prSet presAssocID="{1D44373F-04AF-4D60-9C29-DE0FDBFA5234}" presName="base" presStyleLbl="dkBgShp" presStyleIdx="1" presStyleCnt="2" custFlipVert="1" custScaleY="245646"/>
      <dgm:spPr/>
    </dgm:pt>
  </dgm:ptLst>
  <dgm:cxnLst>
    <dgm:cxn modelId="{3BEF5BC0-FCCE-4F3E-8D48-7814E3802E7B}" type="presOf" srcId="{06F7CA59-9E23-49AD-9600-C652F4D8EAC1}" destId="{41A1DCB0-9EE2-4802-A696-E4BD412A6ACC}" srcOrd="0" destOrd="0" presId="urn:microsoft.com/office/officeart/2005/8/layout/hList3"/>
    <dgm:cxn modelId="{19E1B1C5-CCA2-47E5-8CBB-B66A2038F7B4}" srcId="{1D44373F-04AF-4D60-9C29-DE0FDBFA5234}" destId="{545E4EC3-14EE-4327-8964-67531DD3A5B8}" srcOrd="1" destOrd="0" parTransId="{D86A1646-59C8-4153-9344-ADA3192CB7B8}" sibTransId="{B448B779-A333-4D97-909A-129D2154DE9F}"/>
    <dgm:cxn modelId="{042B37C1-280D-495D-AE63-B1E8AB689667}" type="presOf" srcId="{1D44373F-04AF-4D60-9C29-DE0FDBFA5234}" destId="{9B963529-C104-4838-9E1E-A064DA8FE7B1}" srcOrd="0" destOrd="0" presId="urn:microsoft.com/office/officeart/2005/8/layout/hList3"/>
    <dgm:cxn modelId="{80363F96-4E58-4CE0-ABEC-6E9A4AA51BB8}" srcId="{1D44373F-04AF-4D60-9C29-DE0FDBFA5234}" destId="{A2E0AFB1-AD6C-4E8E-8CD0-C7899C6839B3}" srcOrd="2" destOrd="0" parTransId="{81B64704-8FE1-4753-8A05-BD8807D52C4D}" sibTransId="{16ECCA45-9BA5-49C3-900D-2716F16EC584}"/>
    <dgm:cxn modelId="{7D2254A5-995D-4F29-AC9C-79814A54B74E}" type="presOf" srcId="{545E4EC3-14EE-4327-8964-67531DD3A5B8}" destId="{D523D5BA-1E1E-4219-881F-E6E36EBC71F5}" srcOrd="0" destOrd="0" presId="urn:microsoft.com/office/officeart/2005/8/layout/hList3"/>
    <dgm:cxn modelId="{0292449D-76E7-4250-A10F-DA412CE580B5}" srcId="{1D44373F-04AF-4D60-9C29-DE0FDBFA5234}" destId="{C9D81D01-593E-40F0-88E6-C9BBD038816F}" srcOrd="0" destOrd="0" parTransId="{24CAEB2D-F3E5-4459-AFA0-A8ACE37A958C}" sibTransId="{AFFA78ED-BDDA-44C2-BF55-B193D9835203}"/>
    <dgm:cxn modelId="{A46EE963-642A-4D57-B8AF-23DC108F0D09}" type="presOf" srcId="{C9D81D01-593E-40F0-88E6-C9BBD038816F}" destId="{01EB43FF-FDB9-46B8-874E-ED0951433AD6}" srcOrd="0" destOrd="0" presId="urn:microsoft.com/office/officeart/2005/8/layout/hList3"/>
    <dgm:cxn modelId="{672DF167-DD0E-4707-8F75-2E1A5373B246}" srcId="{06F7CA59-9E23-49AD-9600-C652F4D8EAC1}" destId="{1D44373F-04AF-4D60-9C29-DE0FDBFA5234}" srcOrd="0" destOrd="0" parTransId="{8C99CE1B-24C4-4B5F-B808-C2E6118E8B0D}" sibTransId="{8EECEB9F-8DD1-4E5F-AD4A-A5C465E31C49}"/>
    <dgm:cxn modelId="{2C187730-684F-4EC2-B8E6-D93D74F03B85}" type="presOf" srcId="{A2E0AFB1-AD6C-4E8E-8CD0-C7899C6839B3}" destId="{55CE3C90-0272-4A2A-B375-C11827678F0F}" srcOrd="0" destOrd="0" presId="urn:microsoft.com/office/officeart/2005/8/layout/hList3"/>
    <dgm:cxn modelId="{FCFA2963-8E5C-48F9-8699-3EAF0570EF68}" type="presParOf" srcId="{41A1DCB0-9EE2-4802-A696-E4BD412A6ACC}" destId="{9B963529-C104-4838-9E1E-A064DA8FE7B1}" srcOrd="0" destOrd="0" presId="urn:microsoft.com/office/officeart/2005/8/layout/hList3"/>
    <dgm:cxn modelId="{C6F93F93-6C6A-48A9-8CF3-A7CB4AD8A242}" type="presParOf" srcId="{41A1DCB0-9EE2-4802-A696-E4BD412A6ACC}" destId="{28FB9ECD-8FEE-4793-9D48-6D3499145B32}" srcOrd="1" destOrd="0" presId="urn:microsoft.com/office/officeart/2005/8/layout/hList3"/>
    <dgm:cxn modelId="{078254E3-C037-40DF-9076-A7F45FCE259E}" type="presParOf" srcId="{28FB9ECD-8FEE-4793-9D48-6D3499145B32}" destId="{01EB43FF-FDB9-46B8-874E-ED0951433AD6}" srcOrd="0" destOrd="0" presId="urn:microsoft.com/office/officeart/2005/8/layout/hList3"/>
    <dgm:cxn modelId="{03E41336-28AE-4E94-9FAB-60B1C43609D1}" type="presParOf" srcId="{28FB9ECD-8FEE-4793-9D48-6D3499145B32}" destId="{D523D5BA-1E1E-4219-881F-E6E36EBC71F5}" srcOrd="1" destOrd="0" presId="urn:microsoft.com/office/officeart/2005/8/layout/hList3"/>
    <dgm:cxn modelId="{ACDBE14F-60E0-4798-AACE-59752D163BBA}" type="presParOf" srcId="{28FB9ECD-8FEE-4793-9D48-6D3499145B32}" destId="{55CE3C90-0272-4A2A-B375-C11827678F0F}" srcOrd="2" destOrd="0" presId="urn:microsoft.com/office/officeart/2005/8/layout/hList3"/>
    <dgm:cxn modelId="{01F65FBD-E434-4BD8-9BE9-181EBC8F005C}" type="presParOf" srcId="{41A1DCB0-9EE2-4802-A696-E4BD412A6ACC}" destId="{F46F6835-4A2E-4314-BBEA-3E158D07FC3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F7CA59-9E23-49AD-9600-C652F4D8EAC1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D81D01-593E-40F0-88E6-C9BBD038816F}">
      <dgm:prSet phldrT="[Текст]" custT="1"/>
      <dgm:spPr/>
      <dgm:t>
        <a:bodyPr/>
        <a:lstStyle/>
        <a:p>
          <a:pPr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dirty="0">
              <a:latin typeface="Times New Roman" pitchFamily="18" charset="0"/>
              <a:cs typeface="Times New Roman" pitchFamily="18" charset="0"/>
            </a:rPr>
            <a:t>Цель: </a:t>
          </a:r>
          <a:r>
            <a:rPr lang="ru-RU" sz="2400" dirty="0">
              <a:latin typeface="Times New Roman" pitchFamily="18" charset="0"/>
              <a:cs typeface="Times New Roman" pitchFamily="18" charset="0"/>
            </a:rPr>
            <a:t>научить считать деньги, показать принципы финансового планирования. </a:t>
          </a:r>
        </a:p>
      </dgm:t>
    </dgm:pt>
    <dgm:pt modelId="{24CAEB2D-F3E5-4459-AFA0-A8ACE37A958C}" type="parTrans" cxnId="{0292449D-76E7-4250-A10F-DA412CE580B5}">
      <dgm:prSet/>
      <dgm:spPr/>
      <dgm:t>
        <a:bodyPr/>
        <a:lstStyle/>
        <a:p>
          <a:endParaRPr lang="ru-RU"/>
        </a:p>
      </dgm:t>
    </dgm:pt>
    <dgm:pt modelId="{AFFA78ED-BDDA-44C2-BF55-B193D9835203}" type="sibTrans" cxnId="{0292449D-76E7-4250-A10F-DA412CE580B5}">
      <dgm:prSet/>
      <dgm:spPr/>
      <dgm:t>
        <a:bodyPr/>
        <a:lstStyle/>
        <a:p>
          <a:endParaRPr lang="ru-RU"/>
        </a:p>
      </dgm:t>
    </dgm:pt>
    <dgm:pt modelId="{545E4EC3-14EE-4327-8964-67531DD3A5B8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>
              <a:latin typeface="Times New Roman" pitchFamily="18" charset="0"/>
              <a:cs typeface="Times New Roman" pitchFamily="18" charset="0"/>
            </a:rPr>
            <a:t>.</a:t>
          </a:r>
        </a:p>
        <a:p>
          <a:pPr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dirty="0">
              <a:latin typeface="Times New Roman" pitchFamily="18" charset="0"/>
              <a:cs typeface="Times New Roman" pitchFamily="18" charset="0"/>
            </a:rPr>
            <a:t>Форма: </a:t>
          </a:r>
          <a:r>
            <a:rPr lang="ru-RU" sz="2800" dirty="0">
              <a:latin typeface="Times New Roman" pitchFamily="18" charset="0"/>
              <a:cs typeface="Times New Roman" pitchFamily="18" charset="0"/>
            </a:rPr>
            <a:t>индивидуальная </a:t>
          </a:r>
        </a:p>
      </dgm:t>
    </dgm:pt>
    <dgm:pt modelId="{D86A1646-59C8-4153-9344-ADA3192CB7B8}" type="parTrans" cxnId="{19E1B1C5-CCA2-47E5-8CBB-B66A2038F7B4}">
      <dgm:prSet/>
      <dgm:spPr/>
      <dgm:t>
        <a:bodyPr/>
        <a:lstStyle/>
        <a:p>
          <a:endParaRPr lang="ru-RU"/>
        </a:p>
      </dgm:t>
    </dgm:pt>
    <dgm:pt modelId="{B448B779-A333-4D97-909A-129D2154DE9F}" type="sibTrans" cxnId="{19E1B1C5-CCA2-47E5-8CBB-B66A2038F7B4}">
      <dgm:prSet/>
      <dgm:spPr/>
      <dgm:t>
        <a:bodyPr/>
        <a:lstStyle/>
        <a:p>
          <a:endParaRPr lang="ru-RU"/>
        </a:p>
      </dgm:t>
    </dgm:pt>
    <dgm:pt modelId="{A2E0AFB1-AD6C-4E8E-8CD0-C7899C6839B3}">
      <dgm:prSet phldrT="[Текст]"/>
      <dgm:spPr/>
      <dgm:t>
        <a:bodyPr/>
        <a:lstStyle/>
        <a:p>
          <a:pPr marL="0" marR="0" indent="0" defTabSz="9779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b="1" i="1" dirty="0">
              <a:latin typeface="Times New Roman" pitchFamily="18" charset="0"/>
              <a:cs typeface="Times New Roman" pitchFamily="18" charset="0"/>
            </a:rPr>
            <a:t>Содержание: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в ходе внеурочного занятия за выполнение заданий дается фишка (имитационные деньги). В конце занятия предлагается потратить заработанные деньги, а потом вписать в таблицу «Доход и расход» </a:t>
          </a:r>
        </a:p>
        <a:p>
          <a:pPr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1B64704-8FE1-4753-8A05-BD8807D52C4D}" type="parTrans" cxnId="{80363F96-4E58-4CE0-ABEC-6E9A4AA51BB8}">
      <dgm:prSet/>
      <dgm:spPr/>
      <dgm:t>
        <a:bodyPr/>
        <a:lstStyle/>
        <a:p>
          <a:endParaRPr lang="ru-RU"/>
        </a:p>
      </dgm:t>
    </dgm:pt>
    <dgm:pt modelId="{16ECCA45-9BA5-49C3-900D-2716F16EC584}" type="sibTrans" cxnId="{80363F96-4E58-4CE0-ABEC-6E9A4AA51BB8}">
      <dgm:prSet/>
      <dgm:spPr/>
      <dgm:t>
        <a:bodyPr/>
        <a:lstStyle/>
        <a:p>
          <a:endParaRPr lang="ru-RU"/>
        </a:p>
      </dgm:t>
    </dgm:pt>
    <dgm:pt modelId="{1D44373F-04AF-4D60-9C29-DE0FDBFA5234}">
      <dgm:prSet phldrT="[Текст]"/>
      <dgm:spPr/>
      <dgm:t>
        <a:bodyPr/>
        <a:lstStyle/>
        <a:p>
          <a:pPr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b="1" i="1" dirty="0">
              <a:latin typeface="Times New Roman" pitchFamily="18" charset="0"/>
              <a:cs typeface="Times New Roman" pitchFamily="18" charset="0"/>
            </a:rPr>
            <a:t>«Копилка» </a:t>
          </a:r>
        </a:p>
      </dgm:t>
    </dgm:pt>
    <dgm:pt modelId="{8EECEB9F-8DD1-4E5F-AD4A-A5C465E31C49}" type="sibTrans" cxnId="{672DF167-DD0E-4707-8F75-2E1A5373B246}">
      <dgm:prSet/>
      <dgm:spPr/>
      <dgm:t>
        <a:bodyPr/>
        <a:lstStyle/>
        <a:p>
          <a:endParaRPr lang="ru-RU"/>
        </a:p>
      </dgm:t>
    </dgm:pt>
    <dgm:pt modelId="{8C99CE1B-24C4-4B5F-B808-C2E6118E8B0D}" type="parTrans" cxnId="{672DF167-DD0E-4707-8F75-2E1A5373B246}">
      <dgm:prSet/>
      <dgm:spPr/>
      <dgm:t>
        <a:bodyPr/>
        <a:lstStyle/>
        <a:p>
          <a:endParaRPr lang="ru-RU"/>
        </a:p>
      </dgm:t>
    </dgm:pt>
    <dgm:pt modelId="{41A1DCB0-9EE2-4802-A696-E4BD412A6ACC}" type="pres">
      <dgm:prSet presAssocID="{06F7CA59-9E23-49AD-9600-C652F4D8EAC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963529-C104-4838-9E1E-A064DA8FE7B1}" type="pres">
      <dgm:prSet presAssocID="{1D44373F-04AF-4D60-9C29-DE0FDBFA5234}" presName="roof" presStyleLbl="dkBgShp" presStyleIdx="0" presStyleCnt="2" custLinFactNeighborX="855"/>
      <dgm:spPr/>
      <dgm:t>
        <a:bodyPr/>
        <a:lstStyle/>
        <a:p>
          <a:endParaRPr lang="ru-RU"/>
        </a:p>
      </dgm:t>
    </dgm:pt>
    <dgm:pt modelId="{28FB9ECD-8FEE-4793-9D48-6D3499145B32}" type="pres">
      <dgm:prSet presAssocID="{1D44373F-04AF-4D60-9C29-DE0FDBFA5234}" presName="pillars" presStyleCnt="0"/>
      <dgm:spPr/>
    </dgm:pt>
    <dgm:pt modelId="{01EB43FF-FDB9-46B8-874E-ED0951433AD6}" type="pres">
      <dgm:prSet presAssocID="{1D44373F-04AF-4D60-9C29-DE0FDBFA5234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23D5BA-1E1E-4219-881F-E6E36EBC71F5}" type="pres">
      <dgm:prSet presAssocID="{545E4EC3-14EE-4327-8964-67531DD3A5B8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CE3C90-0272-4A2A-B375-C11827678F0F}" type="pres">
      <dgm:prSet presAssocID="{A2E0AFB1-AD6C-4E8E-8CD0-C7899C6839B3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6F6835-4A2E-4314-BBEA-3E158D07FC33}" type="pres">
      <dgm:prSet presAssocID="{1D44373F-04AF-4D60-9C29-DE0FDBFA5234}" presName="base" presStyleLbl="dkBgShp" presStyleIdx="1" presStyleCnt="2"/>
      <dgm:spPr/>
    </dgm:pt>
  </dgm:ptLst>
  <dgm:cxnLst>
    <dgm:cxn modelId="{19E1B1C5-CCA2-47E5-8CBB-B66A2038F7B4}" srcId="{1D44373F-04AF-4D60-9C29-DE0FDBFA5234}" destId="{545E4EC3-14EE-4327-8964-67531DD3A5B8}" srcOrd="1" destOrd="0" parTransId="{D86A1646-59C8-4153-9344-ADA3192CB7B8}" sibTransId="{B448B779-A333-4D97-909A-129D2154DE9F}"/>
    <dgm:cxn modelId="{80363F96-4E58-4CE0-ABEC-6E9A4AA51BB8}" srcId="{1D44373F-04AF-4D60-9C29-DE0FDBFA5234}" destId="{A2E0AFB1-AD6C-4E8E-8CD0-C7899C6839B3}" srcOrd="2" destOrd="0" parTransId="{81B64704-8FE1-4753-8A05-BD8807D52C4D}" sibTransId="{16ECCA45-9BA5-49C3-900D-2716F16EC584}"/>
    <dgm:cxn modelId="{A949E99C-899F-49D2-96BC-770980BCA42E}" type="presOf" srcId="{545E4EC3-14EE-4327-8964-67531DD3A5B8}" destId="{D523D5BA-1E1E-4219-881F-E6E36EBC71F5}" srcOrd="0" destOrd="0" presId="urn:microsoft.com/office/officeart/2005/8/layout/hList3"/>
    <dgm:cxn modelId="{0292449D-76E7-4250-A10F-DA412CE580B5}" srcId="{1D44373F-04AF-4D60-9C29-DE0FDBFA5234}" destId="{C9D81D01-593E-40F0-88E6-C9BBD038816F}" srcOrd="0" destOrd="0" parTransId="{24CAEB2D-F3E5-4459-AFA0-A8ACE37A958C}" sibTransId="{AFFA78ED-BDDA-44C2-BF55-B193D9835203}"/>
    <dgm:cxn modelId="{C930B1C2-4962-468E-9292-8FA781100A05}" type="presOf" srcId="{1D44373F-04AF-4D60-9C29-DE0FDBFA5234}" destId="{9B963529-C104-4838-9E1E-A064DA8FE7B1}" srcOrd="0" destOrd="0" presId="urn:microsoft.com/office/officeart/2005/8/layout/hList3"/>
    <dgm:cxn modelId="{756CDF3C-83E2-44A4-BA97-FF29CE5FD174}" type="presOf" srcId="{A2E0AFB1-AD6C-4E8E-8CD0-C7899C6839B3}" destId="{55CE3C90-0272-4A2A-B375-C11827678F0F}" srcOrd="0" destOrd="0" presId="urn:microsoft.com/office/officeart/2005/8/layout/hList3"/>
    <dgm:cxn modelId="{FC03443A-F096-43D9-83A3-D4D2E792A829}" type="presOf" srcId="{C9D81D01-593E-40F0-88E6-C9BBD038816F}" destId="{01EB43FF-FDB9-46B8-874E-ED0951433AD6}" srcOrd="0" destOrd="0" presId="urn:microsoft.com/office/officeart/2005/8/layout/hList3"/>
    <dgm:cxn modelId="{672DF167-DD0E-4707-8F75-2E1A5373B246}" srcId="{06F7CA59-9E23-49AD-9600-C652F4D8EAC1}" destId="{1D44373F-04AF-4D60-9C29-DE0FDBFA5234}" srcOrd="0" destOrd="0" parTransId="{8C99CE1B-24C4-4B5F-B808-C2E6118E8B0D}" sibTransId="{8EECEB9F-8DD1-4E5F-AD4A-A5C465E31C49}"/>
    <dgm:cxn modelId="{B1AE2CD7-7DF3-4F34-9BD0-1F1B4AC57A4F}" type="presOf" srcId="{06F7CA59-9E23-49AD-9600-C652F4D8EAC1}" destId="{41A1DCB0-9EE2-4802-A696-E4BD412A6ACC}" srcOrd="0" destOrd="0" presId="urn:microsoft.com/office/officeart/2005/8/layout/hList3"/>
    <dgm:cxn modelId="{1284E1C7-3A85-4EA6-9AD8-5806AA93667C}" type="presParOf" srcId="{41A1DCB0-9EE2-4802-A696-E4BD412A6ACC}" destId="{9B963529-C104-4838-9E1E-A064DA8FE7B1}" srcOrd="0" destOrd="0" presId="urn:microsoft.com/office/officeart/2005/8/layout/hList3"/>
    <dgm:cxn modelId="{A547BFD1-C126-4590-AB66-1A0B0E3A9F6F}" type="presParOf" srcId="{41A1DCB0-9EE2-4802-A696-E4BD412A6ACC}" destId="{28FB9ECD-8FEE-4793-9D48-6D3499145B32}" srcOrd="1" destOrd="0" presId="urn:microsoft.com/office/officeart/2005/8/layout/hList3"/>
    <dgm:cxn modelId="{1402A580-B4D3-4F9C-9098-77BF7BB1A418}" type="presParOf" srcId="{28FB9ECD-8FEE-4793-9D48-6D3499145B32}" destId="{01EB43FF-FDB9-46B8-874E-ED0951433AD6}" srcOrd="0" destOrd="0" presId="urn:microsoft.com/office/officeart/2005/8/layout/hList3"/>
    <dgm:cxn modelId="{EB013C87-1887-4E80-A3A5-F1D740E3183C}" type="presParOf" srcId="{28FB9ECD-8FEE-4793-9D48-6D3499145B32}" destId="{D523D5BA-1E1E-4219-881F-E6E36EBC71F5}" srcOrd="1" destOrd="0" presId="urn:microsoft.com/office/officeart/2005/8/layout/hList3"/>
    <dgm:cxn modelId="{D14AFD27-7BC8-4B82-AB68-39C3531E3872}" type="presParOf" srcId="{28FB9ECD-8FEE-4793-9D48-6D3499145B32}" destId="{55CE3C90-0272-4A2A-B375-C11827678F0F}" srcOrd="2" destOrd="0" presId="urn:microsoft.com/office/officeart/2005/8/layout/hList3"/>
    <dgm:cxn modelId="{DF69F151-75A5-4344-9E1E-F5E58DAD975B}" type="presParOf" srcId="{41A1DCB0-9EE2-4802-A696-E4BD412A6ACC}" destId="{F46F6835-4A2E-4314-BBEA-3E158D07FC3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F7CA59-9E23-49AD-9600-C652F4D8EAC1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44373F-04AF-4D60-9C29-DE0FDBFA5234}">
      <dgm:prSet phldrT="[Текст]"/>
      <dgm:spPr/>
      <dgm:t>
        <a:bodyPr/>
        <a:lstStyle/>
        <a:p>
          <a:pPr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b="1" i="1" dirty="0">
              <a:latin typeface="Times New Roman" pitchFamily="18" charset="0"/>
              <a:cs typeface="Times New Roman" pitchFamily="18" charset="0"/>
            </a:rPr>
            <a:t>« Собери монетку» </a:t>
          </a:r>
        </a:p>
      </dgm:t>
    </dgm:pt>
    <dgm:pt modelId="{8C99CE1B-24C4-4B5F-B808-C2E6118E8B0D}" type="parTrans" cxnId="{672DF167-DD0E-4707-8F75-2E1A5373B246}">
      <dgm:prSet/>
      <dgm:spPr/>
      <dgm:t>
        <a:bodyPr/>
        <a:lstStyle/>
        <a:p>
          <a:endParaRPr lang="ru-RU"/>
        </a:p>
      </dgm:t>
    </dgm:pt>
    <dgm:pt modelId="{8EECEB9F-8DD1-4E5F-AD4A-A5C465E31C49}" type="sibTrans" cxnId="{672DF167-DD0E-4707-8F75-2E1A5373B246}">
      <dgm:prSet/>
      <dgm:spPr/>
      <dgm:t>
        <a:bodyPr/>
        <a:lstStyle/>
        <a:p>
          <a:endParaRPr lang="ru-RU"/>
        </a:p>
      </dgm:t>
    </dgm:pt>
    <dgm:pt modelId="{C9D81D01-593E-40F0-88E6-C9BBD038816F}">
      <dgm:prSet phldrT="[Текст]" custT="1"/>
      <dgm:spPr/>
      <dgm:t>
        <a:bodyPr/>
        <a:lstStyle/>
        <a:p>
          <a:pPr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dirty="0">
              <a:latin typeface="Times New Roman" pitchFamily="18" charset="0"/>
              <a:cs typeface="Times New Roman" pitchFamily="18" charset="0"/>
            </a:rPr>
            <a:t>Цель:</a:t>
          </a:r>
          <a:r>
            <a:rPr lang="ru-RU" sz="2400" dirty="0">
              <a:latin typeface="Times New Roman" pitchFamily="18" charset="0"/>
              <a:cs typeface="Times New Roman" pitchFamily="18" charset="0"/>
            </a:rPr>
            <a:t> закрепление базовых понятий: денежные единицы разных стран мира</a:t>
          </a:r>
        </a:p>
      </dgm:t>
    </dgm:pt>
    <dgm:pt modelId="{24CAEB2D-F3E5-4459-AFA0-A8ACE37A958C}" type="parTrans" cxnId="{0292449D-76E7-4250-A10F-DA412CE580B5}">
      <dgm:prSet/>
      <dgm:spPr/>
      <dgm:t>
        <a:bodyPr/>
        <a:lstStyle/>
        <a:p>
          <a:endParaRPr lang="ru-RU"/>
        </a:p>
      </dgm:t>
    </dgm:pt>
    <dgm:pt modelId="{AFFA78ED-BDDA-44C2-BF55-B193D9835203}" type="sibTrans" cxnId="{0292449D-76E7-4250-A10F-DA412CE580B5}">
      <dgm:prSet/>
      <dgm:spPr/>
      <dgm:t>
        <a:bodyPr/>
        <a:lstStyle/>
        <a:p>
          <a:endParaRPr lang="ru-RU"/>
        </a:p>
      </dgm:t>
    </dgm:pt>
    <dgm:pt modelId="{545E4EC3-14EE-4327-8964-67531DD3A5B8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i="1" dirty="0">
              <a:latin typeface="Times New Roman" pitchFamily="18" charset="0"/>
              <a:cs typeface="Times New Roman" pitchFamily="18" charset="0"/>
            </a:rPr>
            <a:t>Форма: </a:t>
          </a:r>
          <a:r>
            <a:rPr lang="ru-RU" sz="2400" dirty="0">
              <a:latin typeface="Times New Roman" pitchFamily="18" charset="0"/>
              <a:cs typeface="Times New Roman" pitchFamily="18" charset="0"/>
            </a:rPr>
            <a:t>работа в паре, группе. </a:t>
          </a:r>
        </a:p>
      </dgm:t>
    </dgm:pt>
    <dgm:pt modelId="{D86A1646-59C8-4153-9344-ADA3192CB7B8}" type="parTrans" cxnId="{19E1B1C5-CCA2-47E5-8CBB-B66A2038F7B4}">
      <dgm:prSet/>
      <dgm:spPr/>
      <dgm:t>
        <a:bodyPr/>
        <a:lstStyle/>
        <a:p>
          <a:endParaRPr lang="ru-RU"/>
        </a:p>
      </dgm:t>
    </dgm:pt>
    <dgm:pt modelId="{B448B779-A333-4D97-909A-129D2154DE9F}" type="sibTrans" cxnId="{19E1B1C5-CCA2-47E5-8CBB-B66A2038F7B4}">
      <dgm:prSet/>
      <dgm:spPr/>
      <dgm:t>
        <a:bodyPr/>
        <a:lstStyle/>
        <a:p>
          <a:endParaRPr lang="ru-RU"/>
        </a:p>
      </dgm:t>
    </dgm:pt>
    <dgm:pt modelId="{A2E0AFB1-AD6C-4E8E-8CD0-C7899C6839B3}">
      <dgm:prSet phldrT="[Текст]" custT="1"/>
      <dgm:spPr/>
      <dgm:t>
        <a:bodyPr/>
        <a:lstStyle/>
        <a:p>
          <a:pPr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dirty="0">
              <a:latin typeface="Times New Roman" pitchFamily="18" charset="0"/>
              <a:cs typeface="Times New Roman" pitchFamily="18" charset="0"/>
            </a:rPr>
            <a:t>Содержание: </a:t>
          </a:r>
          <a:r>
            <a:rPr lang="ru-RU" sz="1600" dirty="0">
              <a:latin typeface="Times New Roman" pitchFamily="18" charset="0"/>
              <a:cs typeface="Times New Roman" pitchFamily="18" charset="0"/>
            </a:rPr>
            <a:t>команда собирает денежную единицу. (Каждый правильный ответ приносит команде 1 монету</a:t>
          </a:r>
          <a:r>
            <a:rPr lang="ru-RU" sz="2400" dirty="0"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81B64704-8FE1-4753-8A05-BD8807D52C4D}" type="parTrans" cxnId="{80363F96-4E58-4CE0-ABEC-6E9A4AA51BB8}">
      <dgm:prSet/>
      <dgm:spPr/>
      <dgm:t>
        <a:bodyPr/>
        <a:lstStyle/>
        <a:p>
          <a:endParaRPr lang="ru-RU"/>
        </a:p>
      </dgm:t>
    </dgm:pt>
    <dgm:pt modelId="{16ECCA45-9BA5-49C3-900D-2716F16EC584}" type="sibTrans" cxnId="{80363F96-4E58-4CE0-ABEC-6E9A4AA51BB8}">
      <dgm:prSet/>
      <dgm:spPr/>
      <dgm:t>
        <a:bodyPr/>
        <a:lstStyle/>
        <a:p>
          <a:endParaRPr lang="ru-RU"/>
        </a:p>
      </dgm:t>
    </dgm:pt>
    <dgm:pt modelId="{41A1DCB0-9EE2-4802-A696-E4BD412A6ACC}" type="pres">
      <dgm:prSet presAssocID="{06F7CA59-9E23-49AD-9600-C652F4D8EAC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963529-C104-4838-9E1E-A064DA8FE7B1}" type="pres">
      <dgm:prSet presAssocID="{1D44373F-04AF-4D60-9C29-DE0FDBFA5234}" presName="roof" presStyleLbl="dkBgShp" presStyleIdx="0" presStyleCnt="2" custLinFactNeighborX="-1695" custLinFactNeighborY="-107"/>
      <dgm:spPr/>
      <dgm:t>
        <a:bodyPr/>
        <a:lstStyle/>
        <a:p>
          <a:endParaRPr lang="ru-RU"/>
        </a:p>
      </dgm:t>
    </dgm:pt>
    <dgm:pt modelId="{28FB9ECD-8FEE-4793-9D48-6D3499145B32}" type="pres">
      <dgm:prSet presAssocID="{1D44373F-04AF-4D60-9C29-DE0FDBFA5234}" presName="pillars" presStyleCnt="0"/>
      <dgm:spPr/>
    </dgm:pt>
    <dgm:pt modelId="{01EB43FF-FDB9-46B8-874E-ED0951433AD6}" type="pres">
      <dgm:prSet presAssocID="{1D44373F-04AF-4D60-9C29-DE0FDBFA5234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23D5BA-1E1E-4219-881F-E6E36EBC71F5}" type="pres">
      <dgm:prSet presAssocID="{545E4EC3-14EE-4327-8964-67531DD3A5B8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CE3C90-0272-4A2A-B375-C11827678F0F}" type="pres">
      <dgm:prSet presAssocID="{A2E0AFB1-AD6C-4E8E-8CD0-C7899C6839B3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6F6835-4A2E-4314-BBEA-3E158D07FC33}" type="pres">
      <dgm:prSet presAssocID="{1D44373F-04AF-4D60-9C29-DE0FDBFA5234}" presName="base" presStyleLbl="dkBgShp" presStyleIdx="1" presStyleCnt="2"/>
      <dgm:spPr/>
    </dgm:pt>
  </dgm:ptLst>
  <dgm:cxnLst>
    <dgm:cxn modelId="{19E1B1C5-CCA2-47E5-8CBB-B66A2038F7B4}" srcId="{1D44373F-04AF-4D60-9C29-DE0FDBFA5234}" destId="{545E4EC3-14EE-4327-8964-67531DD3A5B8}" srcOrd="1" destOrd="0" parTransId="{D86A1646-59C8-4153-9344-ADA3192CB7B8}" sibTransId="{B448B779-A333-4D97-909A-129D2154DE9F}"/>
    <dgm:cxn modelId="{80363F96-4E58-4CE0-ABEC-6E9A4AA51BB8}" srcId="{1D44373F-04AF-4D60-9C29-DE0FDBFA5234}" destId="{A2E0AFB1-AD6C-4E8E-8CD0-C7899C6839B3}" srcOrd="2" destOrd="0" parTransId="{81B64704-8FE1-4753-8A05-BD8807D52C4D}" sibTransId="{16ECCA45-9BA5-49C3-900D-2716F16EC584}"/>
    <dgm:cxn modelId="{0292449D-76E7-4250-A10F-DA412CE580B5}" srcId="{1D44373F-04AF-4D60-9C29-DE0FDBFA5234}" destId="{C9D81D01-593E-40F0-88E6-C9BBD038816F}" srcOrd="0" destOrd="0" parTransId="{24CAEB2D-F3E5-4459-AFA0-A8ACE37A958C}" sibTransId="{AFFA78ED-BDDA-44C2-BF55-B193D9835203}"/>
    <dgm:cxn modelId="{43492014-8410-4E14-A671-274AFBD48547}" type="presOf" srcId="{545E4EC3-14EE-4327-8964-67531DD3A5B8}" destId="{D523D5BA-1E1E-4219-881F-E6E36EBC71F5}" srcOrd="0" destOrd="0" presId="urn:microsoft.com/office/officeart/2005/8/layout/hList3"/>
    <dgm:cxn modelId="{16B64ADD-6EB9-4BCF-BEA2-458210C5BEB4}" type="presOf" srcId="{1D44373F-04AF-4D60-9C29-DE0FDBFA5234}" destId="{9B963529-C104-4838-9E1E-A064DA8FE7B1}" srcOrd="0" destOrd="0" presId="urn:microsoft.com/office/officeart/2005/8/layout/hList3"/>
    <dgm:cxn modelId="{672DF167-DD0E-4707-8F75-2E1A5373B246}" srcId="{06F7CA59-9E23-49AD-9600-C652F4D8EAC1}" destId="{1D44373F-04AF-4D60-9C29-DE0FDBFA5234}" srcOrd="0" destOrd="0" parTransId="{8C99CE1B-24C4-4B5F-B808-C2E6118E8B0D}" sibTransId="{8EECEB9F-8DD1-4E5F-AD4A-A5C465E31C49}"/>
    <dgm:cxn modelId="{38018B8E-1F6F-4BED-8352-1CDFDDBD37AF}" type="presOf" srcId="{06F7CA59-9E23-49AD-9600-C652F4D8EAC1}" destId="{41A1DCB0-9EE2-4802-A696-E4BD412A6ACC}" srcOrd="0" destOrd="0" presId="urn:microsoft.com/office/officeart/2005/8/layout/hList3"/>
    <dgm:cxn modelId="{F6FF1535-E417-4E37-ADCB-0A500D181847}" type="presOf" srcId="{C9D81D01-593E-40F0-88E6-C9BBD038816F}" destId="{01EB43FF-FDB9-46B8-874E-ED0951433AD6}" srcOrd="0" destOrd="0" presId="urn:microsoft.com/office/officeart/2005/8/layout/hList3"/>
    <dgm:cxn modelId="{910D550C-3E66-4F71-AECF-D5B810EFBF86}" type="presOf" srcId="{A2E0AFB1-AD6C-4E8E-8CD0-C7899C6839B3}" destId="{55CE3C90-0272-4A2A-B375-C11827678F0F}" srcOrd="0" destOrd="0" presId="urn:microsoft.com/office/officeart/2005/8/layout/hList3"/>
    <dgm:cxn modelId="{F3764306-084B-43D4-8049-16B339B62FBD}" type="presParOf" srcId="{41A1DCB0-9EE2-4802-A696-E4BD412A6ACC}" destId="{9B963529-C104-4838-9E1E-A064DA8FE7B1}" srcOrd="0" destOrd="0" presId="urn:microsoft.com/office/officeart/2005/8/layout/hList3"/>
    <dgm:cxn modelId="{D6279810-A10B-419F-868E-558BA53AFD9D}" type="presParOf" srcId="{41A1DCB0-9EE2-4802-A696-E4BD412A6ACC}" destId="{28FB9ECD-8FEE-4793-9D48-6D3499145B32}" srcOrd="1" destOrd="0" presId="urn:microsoft.com/office/officeart/2005/8/layout/hList3"/>
    <dgm:cxn modelId="{6444679A-32BF-4E5D-A154-13C74BE2B438}" type="presParOf" srcId="{28FB9ECD-8FEE-4793-9D48-6D3499145B32}" destId="{01EB43FF-FDB9-46B8-874E-ED0951433AD6}" srcOrd="0" destOrd="0" presId="urn:microsoft.com/office/officeart/2005/8/layout/hList3"/>
    <dgm:cxn modelId="{23B8A7D8-B380-422C-BF22-2D3997315A6F}" type="presParOf" srcId="{28FB9ECD-8FEE-4793-9D48-6D3499145B32}" destId="{D523D5BA-1E1E-4219-881F-E6E36EBC71F5}" srcOrd="1" destOrd="0" presId="urn:microsoft.com/office/officeart/2005/8/layout/hList3"/>
    <dgm:cxn modelId="{DD04D0CA-6D54-49D5-803F-CD822B656431}" type="presParOf" srcId="{28FB9ECD-8FEE-4793-9D48-6D3499145B32}" destId="{55CE3C90-0272-4A2A-B375-C11827678F0F}" srcOrd="2" destOrd="0" presId="urn:microsoft.com/office/officeart/2005/8/layout/hList3"/>
    <dgm:cxn modelId="{CCEBF645-52F7-4814-A64A-A27764AB01D7}" type="presParOf" srcId="{41A1DCB0-9EE2-4802-A696-E4BD412A6ACC}" destId="{F46F6835-4A2E-4314-BBEA-3E158D07FC3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F7CA59-9E23-49AD-9600-C652F4D8EAC1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44373F-04AF-4D60-9C29-DE0FDBFA5234}">
      <dgm:prSet phldrT="[Текст]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i="1" dirty="0">
              <a:latin typeface="Times New Roman" pitchFamily="18" charset="0"/>
              <a:cs typeface="Times New Roman" pitchFamily="18" charset="0"/>
            </a:rPr>
            <a:t>«Кто найдет больше слов» </a:t>
          </a:r>
        </a:p>
        <a:p>
          <a:pPr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8C99CE1B-24C4-4B5F-B808-C2E6118E8B0D}" type="parTrans" cxnId="{672DF167-DD0E-4707-8F75-2E1A5373B246}">
      <dgm:prSet/>
      <dgm:spPr/>
      <dgm:t>
        <a:bodyPr/>
        <a:lstStyle/>
        <a:p>
          <a:endParaRPr lang="ru-RU"/>
        </a:p>
      </dgm:t>
    </dgm:pt>
    <dgm:pt modelId="{8EECEB9F-8DD1-4E5F-AD4A-A5C465E31C49}" type="sibTrans" cxnId="{672DF167-DD0E-4707-8F75-2E1A5373B246}">
      <dgm:prSet/>
      <dgm:spPr/>
      <dgm:t>
        <a:bodyPr/>
        <a:lstStyle/>
        <a:p>
          <a:endParaRPr lang="ru-RU"/>
        </a:p>
      </dgm:t>
    </dgm:pt>
    <dgm:pt modelId="{C9D81D01-593E-40F0-88E6-C9BBD038816F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i="1" dirty="0">
              <a:latin typeface="Times New Roman" pitchFamily="18" charset="0"/>
              <a:cs typeface="Times New Roman" pitchFamily="18" charset="0"/>
            </a:rPr>
            <a:t>Цель: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закрепить основные экономические понятия. </a:t>
          </a:r>
        </a:p>
        <a:p>
          <a:pPr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24CAEB2D-F3E5-4459-AFA0-A8ACE37A958C}" type="parTrans" cxnId="{0292449D-76E7-4250-A10F-DA412CE580B5}">
      <dgm:prSet/>
      <dgm:spPr/>
      <dgm:t>
        <a:bodyPr/>
        <a:lstStyle/>
        <a:p>
          <a:endParaRPr lang="ru-RU"/>
        </a:p>
      </dgm:t>
    </dgm:pt>
    <dgm:pt modelId="{AFFA78ED-BDDA-44C2-BF55-B193D9835203}" type="sibTrans" cxnId="{0292449D-76E7-4250-A10F-DA412CE580B5}">
      <dgm:prSet/>
      <dgm:spPr/>
      <dgm:t>
        <a:bodyPr/>
        <a:lstStyle/>
        <a:p>
          <a:endParaRPr lang="ru-RU"/>
        </a:p>
      </dgm:t>
    </dgm:pt>
    <dgm:pt modelId="{545E4EC3-14EE-4327-8964-67531DD3A5B8}">
      <dgm:prSet phldrT="[Текст]"/>
      <dgm:spPr/>
      <dgm:t>
        <a:bodyPr/>
        <a:lstStyle/>
        <a:p>
          <a:pPr marL="0" indent="0">
            <a:buNone/>
          </a:pPr>
          <a:r>
            <a:rPr lang="ru-RU" b="1" i="1" dirty="0">
              <a:latin typeface="Times New Roman" pitchFamily="18" charset="0"/>
              <a:cs typeface="Times New Roman" pitchFamily="18" charset="0"/>
            </a:rPr>
            <a:t>Форма: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работа в группе</a:t>
          </a:r>
        </a:p>
        <a:p>
          <a:pPr marL="0" indent="0">
            <a:buNone/>
          </a:pPr>
          <a:r>
            <a:rPr lang="ru-RU" dirty="0">
              <a:latin typeface="Times New Roman" pitchFamily="18" charset="0"/>
              <a:cs typeface="Times New Roman" pitchFamily="18" charset="0"/>
            </a:rPr>
            <a:t>Командная игра.  </a:t>
          </a:r>
        </a:p>
        <a:p>
          <a:endParaRPr lang="ru-RU" dirty="0"/>
        </a:p>
      </dgm:t>
    </dgm:pt>
    <dgm:pt modelId="{D86A1646-59C8-4153-9344-ADA3192CB7B8}" type="parTrans" cxnId="{19E1B1C5-CCA2-47E5-8CBB-B66A2038F7B4}">
      <dgm:prSet/>
      <dgm:spPr/>
      <dgm:t>
        <a:bodyPr/>
        <a:lstStyle/>
        <a:p>
          <a:endParaRPr lang="ru-RU"/>
        </a:p>
      </dgm:t>
    </dgm:pt>
    <dgm:pt modelId="{B448B779-A333-4D97-909A-129D2154DE9F}" type="sibTrans" cxnId="{19E1B1C5-CCA2-47E5-8CBB-B66A2038F7B4}">
      <dgm:prSet/>
      <dgm:spPr/>
      <dgm:t>
        <a:bodyPr/>
        <a:lstStyle/>
        <a:p>
          <a:endParaRPr lang="ru-RU"/>
        </a:p>
      </dgm:t>
    </dgm:pt>
    <dgm:pt modelId="{A2E0AFB1-AD6C-4E8E-8CD0-C7899C6839B3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i="1" dirty="0">
              <a:latin typeface="Times New Roman" pitchFamily="18" charset="0"/>
              <a:cs typeface="Times New Roman" pitchFamily="18" charset="0"/>
            </a:rPr>
            <a:t>Содержание: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дети должны наполнить понятия «собственность», «потребности» словами: нос, сон, небо, тост, сено, пот, рот, бот, рост, тон, топ и т.д.)</a:t>
          </a:r>
        </a:p>
        <a:p>
          <a:pPr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81B64704-8FE1-4753-8A05-BD8807D52C4D}" type="parTrans" cxnId="{80363F96-4E58-4CE0-ABEC-6E9A4AA51BB8}">
      <dgm:prSet/>
      <dgm:spPr/>
      <dgm:t>
        <a:bodyPr/>
        <a:lstStyle/>
        <a:p>
          <a:endParaRPr lang="ru-RU"/>
        </a:p>
      </dgm:t>
    </dgm:pt>
    <dgm:pt modelId="{16ECCA45-9BA5-49C3-900D-2716F16EC584}" type="sibTrans" cxnId="{80363F96-4E58-4CE0-ABEC-6E9A4AA51BB8}">
      <dgm:prSet/>
      <dgm:spPr/>
      <dgm:t>
        <a:bodyPr/>
        <a:lstStyle/>
        <a:p>
          <a:endParaRPr lang="ru-RU"/>
        </a:p>
      </dgm:t>
    </dgm:pt>
    <dgm:pt modelId="{41A1DCB0-9EE2-4802-A696-E4BD412A6ACC}" type="pres">
      <dgm:prSet presAssocID="{06F7CA59-9E23-49AD-9600-C652F4D8EAC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963529-C104-4838-9E1E-A064DA8FE7B1}" type="pres">
      <dgm:prSet presAssocID="{1D44373F-04AF-4D60-9C29-DE0FDBFA5234}" presName="roof" presStyleLbl="dkBgShp" presStyleIdx="0" presStyleCnt="2"/>
      <dgm:spPr/>
      <dgm:t>
        <a:bodyPr/>
        <a:lstStyle/>
        <a:p>
          <a:endParaRPr lang="ru-RU"/>
        </a:p>
      </dgm:t>
    </dgm:pt>
    <dgm:pt modelId="{28FB9ECD-8FEE-4793-9D48-6D3499145B32}" type="pres">
      <dgm:prSet presAssocID="{1D44373F-04AF-4D60-9C29-DE0FDBFA5234}" presName="pillars" presStyleCnt="0"/>
      <dgm:spPr/>
    </dgm:pt>
    <dgm:pt modelId="{01EB43FF-FDB9-46B8-874E-ED0951433AD6}" type="pres">
      <dgm:prSet presAssocID="{1D44373F-04AF-4D60-9C29-DE0FDBFA5234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23D5BA-1E1E-4219-881F-E6E36EBC71F5}" type="pres">
      <dgm:prSet presAssocID="{545E4EC3-14EE-4327-8964-67531DD3A5B8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CE3C90-0272-4A2A-B375-C11827678F0F}" type="pres">
      <dgm:prSet presAssocID="{A2E0AFB1-AD6C-4E8E-8CD0-C7899C6839B3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6F6835-4A2E-4314-BBEA-3E158D07FC33}" type="pres">
      <dgm:prSet presAssocID="{1D44373F-04AF-4D60-9C29-DE0FDBFA5234}" presName="base" presStyleLbl="dkBgShp" presStyleIdx="1" presStyleCnt="2"/>
      <dgm:spPr/>
    </dgm:pt>
  </dgm:ptLst>
  <dgm:cxnLst>
    <dgm:cxn modelId="{91A0BF07-F528-442F-92FF-9E8A993013C7}" type="presOf" srcId="{06F7CA59-9E23-49AD-9600-C652F4D8EAC1}" destId="{41A1DCB0-9EE2-4802-A696-E4BD412A6ACC}" srcOrd="0" destOrd="0" presId="urn:microsoft.com/office/officeart/2005/8/layout/hList3"/>
    <dgm:cxn modelId="{19E1B1C5-CCA2-47E5-8CBB-B66A2038F7B4}" srcId="{1D44373F-04AF-4D60-9C29-DE0FDBFA5234}" destId="{545E4EC3-14EE-4327-8964-67531DD3A5B8}" srcOrd="1" destOrd="0" parTransId="{D86A1646-59C8-4153-9344-ADA3192CB7B8}" sibTransId="{B448B779-A333-4D97-909A-129D2154DE9F}"/>
    <dgm:cxn modelId="{80363F96-4E58-4CE0-ABEC-6E9A4AA51BB8}" srcId="{1D44373F-04AF-4D60-9C29-DE0FDBFA5234}" destId="{A2E0AFB1-AD6C-4E8E-8CD0-C7899C6839B3}" srcOrd="2" destOrd="0" parTransId="{81B64704-8FE1-4753-8A05-BD8807D52C4D}" sibTransId="{16ECCA45-9BA5-49C3-900D-2716F16EC584}"/>
    <dgm:cxn modelId="{0292449D-76E7-4250-A10F-DA412CE580B5}" srcId="{1D44373F-04AF-4D60-9C29-DE0FDBFA5234}" destId="{C9D81D01-593E-40F0-88E6-C9BBD038816F}" srcOrd="0" destOrd="0" parTransId="{24CAEB2D-F3E5-4459-AFA0-A8ACE37A958C}" sibTransId="{AFFA78ED-BDDA-44C2-BF55-B193D9835203}"/>
    <dgm:cxn modelId="{672DF167-DD0E-4707-8F75-2E1A5373B246}" srcId="{06F7CA59-9E23-49AD-9600-C652F4D8EAC1}" destId="{1D44373F-04AF-4D60-9C29-DE0FDBFA5234}" srcOrd="0" destOrd="0" parTransId="{8C99CE1B-24C4-4B5F-B808-C2E6118E8B0D}" sibTransId="{8EECEB9F-8DD1-4E5F-AD4A-A5C465E31C49}"/>
    <dgm:cxn modelId="{085ED639-66CC-4FF0-8E35-F612D3D2A5F1}" type="presOf" srcId="{C9D81D01-593E-40F0-88E6-C9BBD038816F}" destId="{01EB43FF-FDB9-46B8-874E-ED0951433AD6}" srcOrd="0" destOrd="0" presId="urn:microsoft.com/office/officeart/2005/8/layout/hList3"/>
    <dgm:cxn modelId="{D5DB8176-E26A-4DDE-8476-EDC8C9E09A36}" type="presOf" srcId="{1D44373F-04AF-4D60-9C29-DE0FDBFA5234}" destId="{9B963529-C104-4838-9E1E-A064DA8FE7B1}" srcOrd="0" destOrd="0" presId="urn:microsoft.com/office/officeart/2005/8/layout/hList3"/>
    <dgm:cxn modelId="{F1909A0D-9EFA-4624-8242-1EA018EB224F}" type="presOf" srcId="{A2E0AFB1-AD6C-4E8E-8CD0-C7899C6839B3}" destId="{55CE3C90-0272-4A2A-B375-C11827678F0F}" srcOrd="0" destOrd="0" presId="urn:microsoft.com/office/officeart/2005/8/layout/hList3"/>
    <dgm:cxn modelId="{71137FA8-8AD2-4229-975E-3E2A24DBB8BC}" type="presOf" srcId="{545E4EC3-14EE-4327-8964-67531DD3A5B8}" destId="{D523D5BA-1E1E-4219-881F-E6E36EBC71F5}" srcOrd="0" destOrd="0" presId="urn:microsoft.com/office/officeart/2005/8/layout/hList3"/>
    <dgm:cxn modelId="{8554EC26-85AA-48AB-983A-3928477B058E}" type="presParOf" srcId="{41A1DCB0-9EE2-4802-A696-E4BD412A6ACC}" destId="{9B963529-C104-4838-9E1E-A064DA8FE7B1}" srcOrd="0" destOrd="0" presId="urn:microsoft.com/office/officeart/2005/8/layout/hList3"/>
    <dgm:cxn modelId="{656D7EB1-8B16-431B-9FD6-7063EFFB33A8}" type="presParOf" srcId="{41A1DCB0-9EE2-4802-A696-E4BD412A6ACC}" destId="{28FB9ECD-8FEE-4793-9D48-6D3499145B32}" srcOrd="1" destOrd="0" presId="urn:microsoft.com/office/officeart/2005/8/layout/hList3"/>
    <dgm:cxn modelId="{41EF3C49-70C9-42C0-9457-690FA36E8115}" type="presParOf" srcId="{28FB9ECD-8FEE-4793-9D48-6D3499145B32}" destId="{01EB43FF-FDB9-46B8-874E-ED0951433AD6}" srcOrd="0" destOrd="0" presId="urn:microsoft.com/office/officeart/2005/8/layout/hList3"/>
    <dgm:cxn modelId="{580C3E9D-FBDB-49A3-B3EB-B4D95B476480}" type="presParOf" srcId="{28FB9ECD-8FEE-4793-9D48-6D3499145B32}" destId="{D523D5BA-1E1E-4219-881F-E6E36EBC71F5}" srcOrd="1" destOrd="0" presId="urn:microsoft.com/office/officeart/2005/8/layout/hList3"/>
    <dgm:cxn modelId="{7E810276-83F8-4691-B0EF-18D3D32811D2}" type="presParOf" srcId="{28FB9ECD-8FEE-4793-9D48-6D3499145B32}" destId="{55CE3C90-0272-4A2A-B375-C11827678F0F}" srcOrd="2" destOrd="0" presId="urn:microsoft.com/office/officeart/2005/8/layout/hList3"/>
    <dgm:cxn modelId="{31D1D4BD-B0E0-4535-BAAC-5DCEB5368E86}" type="presParOf" srcId="{41A1DCB0-9EE2-4802-A696-E4BD412A6ACC}" destId="{F46F6835-4A2E-4314-BBEA-3E158D07FC3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6F7CA59-9E23-49AD-9600-C652F4D8EAC1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44373F-04AF-4D60-9C29-DE0FDBFA5234}">
      <dgm:prSet phldrT="[Текст]"/>
      <dgm:spPr/>
      <dgm:t>
        <a:bodyPr/>
        <a:lstStyle/>
        <a:p>
          <a:pPr marL="0" marR="0" indent="0" defTabSz="2489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b="1" i="1" dirty="0">
              <a:latin typeface="Times New Roman" pitchFamily="18" charset="0"/>
              <a:cs typeface="Times New Roman" pitchFamily="18" charset="0"/>
            </a:rPr>
            <a:t>« Потребности» </a:t>
          </a:r>
        </a:p>
        <a:p>
          <a:pPr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8C99CE1B-24C4-4B5F-B808-C2E6118E8B0D}" type="parTrans" cxnId="{672DF167-DD0E-4707-8F75-2E1A5373B246}">
      <dgm:prSet/>
      <dgm:spPr/>
      <dgm:t>
        <a:bodyPr/>
        <a:lstStyle/>
        <a:p>
          <a:endParaRPr lang="ru-RU"/>
        </a:p>
      </dgm:t>
    </dgm:pt>
    <dgm:pt modelId="{8EECEB9F-8DD1-4E5F-AD4A-A5C465E31C49}" type="sibTrans" cxnId="{672DF167-DD0E-4707-8F75-2E1A5373B246}">
      <dgm:prSet/>
      <dgm:spPr/>
      <dgm:t>
        <a:bodyPr/>
        <a:lstStyle/>
        <a:p>
          <a:endParaRPr lang="ru-RU"/>
        </a:p>
      </dgm:t>
    </dgm:pt>
    <dgm:pt modelId="{C9D81D01-593E-40F0-88E6-C9BBD038816F}">
      <dgm:prSet phldrT="[Текст]" custT="1"/>
      <dgm:spPr/>
      <dgm:t>
        <a:bodyPr/>
        <a:lstStyle/>
        <a:p>
          <a:pPr marL="0" marR="0" indent="0" defTabSz="20891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400" b="1" i="1" dirty="0">
              <a:latin typeface="Times New Roman" pitchFamily="18" charset="0"/>
              <a:cs typeface="Times New Roman" pitchFamily="18" charset="0"/>
            </a:rPr>
            <a:t>Цель:</a:t>
          </a:r>
          <a:r>
            <a:rPr lang="ru-RU" sz="2400" dirty="0">
              <a:latin typeface="Times New Roman" pitchFamily="18" charset="0"/>
              <a:cs typeface="Times New Roman" pitchFamily="18" charset="0"/>
            </a:rPr>
            <a:t> выявить потребности местного населения, членов семьи, одноклассников. Командная игра.</a:t>
          </a:r>
        </a:p>
        <a:p>
          <a:pPr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/>
        </a:p>
      </dgm:t>
    </dgm:pt>
    <dgm:pt modelId="{24CAEB2D-F3E5-4459-AFA0-A8ACE37A958C}" type="parTrans" cxnId="{0292449D-76E7-4250-A10F-DA412CE580B5}">
      <dgm:prSet/>
      <dgm:spPr/>
      <dgm:t>
        <a:bodyPr/>
        <a:lstStyle/>
        <a:p>
          <a:endParaRPr lang="ru-RU"/>
        </a:p>
      </dgm:t>
    </dgm:pt>
    <dgm:pt modelId="{AFFA78ED-BDDA-44C2-BF55-B193D9835203}" type="sibTrans" cxnId="{0292449D-76E7-4250-A10F-DA412CE580B5}">
      <dgm:prSet/>
      <dgm:spPr/>
      <dgm:t>
        <a:bodyPr/>
        <a:lstStyle/>
        <a:p>
          <a:endParaRPr lang="ru-RU"/>
        </a:p>
      </dgm:t>
    </dgm:pt>
    <dgm:pt modelId="{545E4EC3-14EE-4327-8964-67531DD3A5B8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i="1" dirty="0">
              <a:latin typeface="Times New Roman" pitchFamily="18" charset="0"/>
              <a:cs typeface="Times New Roman" pitchFamily="18" charset="0"/>
            </a:rPr>
            <a:t>Форма: </a:t>
          </a:r>
          <a:r>
            <a:rPr lang="ru-RU" sz="2400" dirty="0">
              <a:latin typeface="Times New Roman" pitchFamily="18" charset="0"/>
              <a:cs typeface="Times New Roman" pitchFamily="18" charset="0"/>
            </a:rPr>
            <a:t>работа в группе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.</a:t>
          </a:r>
        </a:p>
        <a:p>
          <a:pPr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D86A1646-59C8-4153-9344-ADA3192CB7B8}" type="parTrans" cxnId="{19E1B1C5-CCA2-47E5-8CBB-B66A2038F7B4}">
      <dgm:prSet/>
      <dgm:spPr/>
      <dgm:t>
        <a:bodyPr/>
        <a:lstStyle/>
        <a:p>
          <a:endParaRPr lang="ru-RU"/>
        </a:p>
      </dgm:t>
    </dgm:pt>
    <dgm:pt modelId="{B448B779-A333-4D97-909A-129D2154DE9F}" type="sibTrans" cxnId="{19E1B1C5-CCA2-47E5-8CBB-B66A2038F7B4}">
      <dgm:prSet/>
      <dgm:spPr/>
      <dgm:t>
        <a:bodyPr/>
        <a:lstStyle/>
        <a:p>
          <a:endParaRPr lang="ru-RU"/>
        </a:p>
      </dgm:t>
    </dgm:pt>
    <dgm:pt modelId="{A2E0AFB1-AD6C-4E8E-8CD0-C7899C6839B3}">
      <dgm:prSet phldrT="[Текст]"/>
      <dgm:spPr/>
      <dgm:t>
        <a:bodyPr/>
        <a:lstStyle/>
        <a:p>
          <a:pPr marL="0" indent="0">
            <a:buNone/>
          </a:pPr>
          <a:r>
            <a:rPr lang="ru-RU" b="1" i="1" dirty="0">
              <a:latin typeface="Times New Roman" pitchFamily="18" charset="0"/>
              <a:cs typeface="Times New Roman" pitchFamily="18" charset="0"/>
            </a:rPr>
            <a:t>Содержание: </a:t>
          </a:r>
        </a:p>
        <a:p>
          <a:pPr marL="0" indent="0">
            <a:buNone/>
          </a:pPr>
          <a:r>
            <a:rPr lang="ru-RU" dirty="0">
              <a:latin typeface="Times New Roman" pitchFamily="18" charset="0"/>
              <a:cs typeface="Times New Roman" pitchFamily="18" charset="0"/>
            </a:rPr>
            <a:t>1 группа- должны выбрать ресурсы данной местности, которые могут удовлетворить физиологические потребности людей. </a:t>
          </a:r>
        </a:p>
        <a:p>
          <a:pPr marL="0" indent="0">
            <a:buNone/>
          </a:pPr>
          <a:r>
            <a:rPr lang="ru-RU" dirty="0">
              <a:latin typeface="Times New Roman" pitchFamily="18" charset="0"/>
              <a:cs typeface="Times New Roman" pitchFamily="18" charset="0"/>
            </a:rPr>
            <a:t>2 группа- должны выбрать ресурсы для удовлетворения потребности семьи из трех человек(папы, мамы и сына) для поездки на море. </a:t>
          </a:r>
        </a:p>
        <a:p>
          <a:pPr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81B64704-8FE1-4753-8A05-BD8807D52C4D}" type="parTrans" cxnId="{80363F96-4E58-4CE0-ABEC-6E9A4AA51BB8}">
      <dgm:prSet/>
      <dgm:spPr/>
      <dgm:t>
        <a:bodyPr/>
        <a:lstStyle/>
        <a:p>
          <a:endParaRPr lang="ru-RU"/>
        </a:p>
      </dgm:t>
    </dgm:pt>
    <dgm:pt modelId="{16ECCA45-9BA5-49C3-900D-2716F16EC584}" type="sibTrans" cxnId="{80363F96-4E58-4CE0-ABEC-6E9A4AA51BB8}">
      <dgm:prSet/>
      <dgm:spPr/>
      <dgm:t>
        <a:bodyPr/>
        <a:lstStyle/>
        <a:p>
          <a:endParaRPr lang="ru-RU"/>
        </a:p>
      </dgm:t>
    </dgm:pt>
    <dgm:pt modelId="{41A1DCB0-9EE2-4802-A696-E4BD412A6ACC}" type="pres">
      <dgm:prSet presAssocID="{06F7CA59-9E23-49AD-9600-C652F4D8EAC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963529-C104-4838-9E1E-A064DA8FE7B1}" type="pres">
      <dgm:prSet presAssocID="{1D44373F-04AF-4D60-9C29-DE0FDBFA5234}" presName="roof" presStyleLbl="dkBgShp" presStyleIdx="0" presStyleCnt="2" custLinFactNeighborX="952"/>
      <dgm:spPr/>
      <dgm:t>
        <a:bodyPr/>
        <a:lstStyle/>
        <a:p>
          <a:endParaRPr lang="ru-RU"/>
        </a:p>
      </dgm:t>
    </dgm:pt>
    <dgm:pt modelId="{28FB9ECD-8FEE-4793-9D48-6D3499145B32}" type="pres">
      <dgm:prSet presAssocID="{1D44373F-04AF-4D60-9C29-DE0FDBFA5234}" presName="pillars" presStyleCnt="0"/>
      <dgm:spPr/>
    </dgm:pt>
    <dgm:pt modelId="{01EB43FF-FDB9-46B8-874E-ED0951433AD6}" type="pres">
      <dgm:prSet presAssocID="{1D44373F-04AF-4D60-9C29-DE0FDBFA5234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23D5BA-1E1E-4219-881F-E6E36EBC71F5}" type="pres">
      <dgm:prSet presAssocID="{545E4EC3-14EE-4327-8964-67531DD3A5B8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CE3C90-0272-4A2A-B375-C11827678F0F}" type="pres">
      <dgm:prSet presAssocID="{A2E0AFB1-AD6C-4E8E-8CD0-C7899C6839B3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6F6835-4A2E-4314-BBEA-3E158D07FC33}" type="pres">
      <dgm:prSet presAssocID="{1D44373F-04AF-4D60-9C29-DE0FDBFA5234}" presName="base" presStyleLbl="dkBgShp" presStyleIdx="1" presStyleCnt="2"/>
      <dgm:spPr/>
    </dgm:pt>
  </dgm:ptLst>
  <dgm:cxnLst>
    <dgm:cxn modelId="{19E1B1C5-CCA2-47E5-8CBB-B66A2038F7B4}" srcId="{1D44373F-04AF-4D60-9C29-DE0FDBFA5234}" destId="{545E4EC3-14EE-4327-8964-67531DD3A5B8}" srcOrd="1" destOrd="0" parTransId="{D86A1646-59C8-4153-9344-ADA3192CB7B8}" sibTransId="{B448B779-A333-4D97-909A-129D2154DE9F}"/>
    <dgm:cxn modelId="{1DAF0CE6-7C70-4796-8229-0FD0B2ED3CB9}" type="presOf" srcId="{C9D81D01-593E-40F0-88E6-C9BBD038816F}" destId="{01EB43FF-FDB9-46B8-874E-ED0951433AD6}" srcOrd="0" destOrd="0" presId="urn:microsoft.com/office/officeart/2005/8/layout/hList3"/>
    <dgm:cxn modelId="{80363F96-4E58-4CE0-ABEC-6E9A4AA51BB8}" srcId="{1D44373F-04AF-4D60-9C29-DE0FDBFA5234}" destId="{A2E0AFB1-AD6C-4E8E-8CD0-C7899C6839B3}" srcOrd="2" destOrd="0" parTransId="{81B64704-8FE1-4753-8A05-BD8807D52C4D}" sibTransId="{16ECCA45-9BA5-49C3-900D-2716F16EC584}"/>
    <dgm:cxn modelId="{D7AE5E09-576E-4689-AE66-BC131C173357}" type="presOf" srcId="{A2E0AFB1-AD6C-4E8E-8CD0-C7899C6839B3}" destId="{55CE3C90-0272-4A2A-B375-C11827678F0F}" srcOrd="0" destOrd="0" presId="urn:microsoft.com/office/officeart/2005/8/layout/hList3"/>
    <dgm:cxn modelId="{0292449D-76E7-4250-A10F-DA412CE580B5}" srcId="{1D44373F-04AF-4D60-9C29-DE0FDBFA5234}" destId="{C9D81D01-593E-40F0-88E6-C9BBD038816F}" srcOrd="0" destOrd="0" parTransId="{24CAEB2D-F3E5-4459-AFA0-A8ACE37A958C}" sibTransId="{AFFA78ED-BDDA-44C2-BF55-B193D9835203}"/>
    <dgm:cxn modelId="{23A74CFA-F8AA-4348-A7A8-BB2AB10A4DFD}" type="presOf" srcId="{1D44373F-04AF-4D60-9C29-DE0FDBFA5234}" destId="{9B963529-C104-4838-9E1E-A064DA8FE7B1}" srcOrd="0" destOrd="0" presId="urn:microsoft.com/office/officeart/2005/8/layout/hList3"/>
    <dgm:cxn modelId="{E9EBAB68-2B3E-41D6-B143-A7A4DACDC1A7}" type="presOf" srcId="{06F7CA59-9E23-49AD-9600-C652F4D8EAC1}" destId="{41A1DCB0-9EE2-4802-A696-E4BD412A6ACC}" srcOrd="0" destOrd="0" presId="urn:microsoft.com/office/officeart/2005/8/layout/hList3"/>
    <dgm:cxn modelId="{672DF167-DD0E-4707-8F75-2E1A5373B246}" srcId="{06F7CA59-9E23-49AD-9600-C652F4D8EAC1}" destId="{1D44373F-04AF-4D60-9C29-DE0FDBFA5234}" srcOrd="0" destOrd="0" parTransId="{8C99CE1B-24C4-4B5F-B808-C2E6118E8B0D}" sibTransId="{8EECEB9F-8DD1-4E5F-AD4A-A5C465E31C49}"/>
    <dgm:cxn modelId="{28E46F5E-145D-4EBF-9578-46726847E0AE}" type="presOf" srcId="{545E4EC3-14EE-4327-8964-67531DD3A5B8}" destId="{D523D5BA-1E1E-4219-881F-E6E36EBC71F5}" srcOrd="0" destOrd="0" presId="urn:microsoft.com/office/officeart/2005/8/layout/hList3"/>
    <dgm:cxn modelId="{4A9C5D72-22BD-435C-B542-1160DC0293DA}" type="presParOf" srcId="{41A1DCB0-9EE2-4802-A696-E4BD412A6ACC}" destId="{9B963529-C104-4838-9E1E-A064DA8FE7B1}" srcOrd="0" destOrd="0" presId="urn:microsoft.com/office/officeart/2005/8/layout/hList3"/>
    <dgm:cxn modelId="{7236D2DB-17D4-4958-BB07-6BECCC888B1E}" type="presParOf" srcId="{41A1DCB0-9EE2-4802-A696-E4BD412A6ACC}" destId="{28FB9ECD-8FEE-4793-9D48-6D3499145B32}" srcOrd="1" destOrd="0" presId="urn:microsoft.com/office/officeart/2005/8/layout/hList3"/>
    <dgm:cxn modelId="{584F08DB-07F4-49EF-AE17-DDACB6833120}" type="presParOf" srcId="{28FB9ECD-8FEE-4793-9D48-6D3499145B32}" destId="{01EB43FF-FDB9-46B8-874E-ED0951433AD6}" srcOrd="0" destOrd="0" presId="urn:microsoft.com/office/officeart/2005/8/layout/hList3"/>
    <dgm:cxn modelId="{1DC6A214-2C98-48FD-960A-76BF9819DFA5}" type="presParOf" srcId="{28FB9ECD-8FEE-4793-9D48-6D3499145B32}" destId="{D523D5BA-1E1E-4219-881F-E6E36EBC71F5}" srcOrd="1" destOrd="0" presId="urn:microsoft.com/office/officeart/2005/8/layout/hList3"/>
    <dgm:cxn modelId="{773EA72E-A6D0-4A98-A7CA-DC031AB1B06D}" type="presParOf" srcId="{28FB9ECD-8FEE-4793-9D48-6D3499145B32}" destId="{55CE3C90-0272-4A2A-B375-C11827678F0F}" srcOrd="2" destOrd="0" presId="urn:microsoft.com/office/officeart/2005/8/layout/hList3"/>
    <dgm:cxn modelId="{2C2A989C-4EEE-4FB9-9E9C-807C0C8F67F9}" type="presParOf" srcId="{41A1DCB0-9EE2-4802-A696-E4BD412A6ACC}" destId="{F46F6835-4A2E-4314-BBEA-3E158D07FC3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6F7CA59-9E23-49AD-9600-C652F4D8EAC1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44373F-04AF-4D60-9C29-DE0FDBFA5234}">
      <dgm:prSet phldrT="[Текст]"/>
      <dgm:spPr/>
      <dgm:t>
        <a:bodyPr/>
        <a:lstStyle/>
        <a:p>
          <a:pPr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b="1" i="1" dirty="0">
              <a:latin typeface="Times New Roman" pitchFamily="18" charset="0"/>
              <a:cs typeface="Times New Roman" pitchFamily="18" charset="0"/>
            </a:rPr>
            <a:t>«Копилка» </a:t>
          </a:r>
        </a:p>
      </dgm:t>
    </dgm:pt>
    <dgm:pt modelId="{8C99CE1B-24C4-4B5F-B808-C2E6118E8B0D}" type="parTrans" cxnId="{672DF167-DD0E-4707-8F75-2E1A5373B246}">
      <dgm:prSet/>
      <dgm:spPr/>
      <dgm:t>
        <a:bodyPr/>
        <a:lstStyle/>
        <a:p>
          <a:endParaRPr lang="ru-RU"/>
        </a:p>
      </dgm:t>
    </dgm:pt>
    <dgm:pt modelId="{8EECEB9F-8DD1-4E5F-AD4A-A5C465E31C49}" type="sibTrans" cxnId="{672DF167-DD0E-4707-8F75-2E1A5373B246}">
      <dgm:prSet/>
      <dgm:spPr/>
      <dgm:t>
        <a:bodyPr/>
        <a:lstStyle/>
        <a:p>
          <a:endParaRPr lang="ru-RU"/>
        </a:p>
      </dgm:t>
    </dgm:pt>
    <dgm:pt modelId="{C9D81D01-593E-40F0-88E6-C9BBD038816F}">
      <dgm:prSet phldrT="[Текст]" custT="1"/>
      <dgm:spPr/>
      <dgm:t>
        <a:bodyPr/>
        <a:lstStyle/>
        <a:p>
          <a:pPr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dirty="0">
              <a:latin typeface="Times New Roman" pitchFamily="18" charset="0"/>
              <a:cs typeface="Times New Roman" pitchFamily="18" charset="0"/>
            </a:rPr>
            <a:t>Цель: </a:t>
          </a:r>
          <a:r>
            <a:rPr lang="ru-RU" sz="2400" dirty="0">
              <a:latin typeface="Times New Roman" pitchFamily="18" charset="0"/>
              <a:cs typeface="Times New Roman" pitchFamily="18" charset="0"/>
            </a:rPr>
            <a:t>научить считать деньги, показать принципы финансового планирования. </a:t>
          </a:r>
        </a:p>
      </dgm:t>
    </dgm:pt>
    <dgm:pt modelId="{24CAEB2D-F3E5-4459-AFA0-A8ACE37A958C}" type="parTrans" cxnId="{0292449D-76E7-4250-A10F-DA412CE580B5}">
      <dgm:prSet/>
      <dgm:spPr/>
      <dgm:t>
        <a:bodyPr/>
        <a:lstStyle/>
        <a:p>
          <a:endParaRPr lang="ru-RU"/>
        </a:p>
      </dgm:t>
    </dgm:pt>
    <dgm:pt modelId="{AFFA78ED-BDDA-44C2-BF55-B193D9835203}" type="sibTrans" cxnId="{0292449D-76E7-4250-A10F-DA412CE580B5}">
      <dgm:prSet/>
      <dgm:spPr/>
      <dgm:t>
        <a:bodyPr/>
        <a:lstStyle/>
        <a:p>
          <a:endParaRPr lang="ru-RU"/>
        </a:p>
      </dgm:t>
    </dgm:pt>
    <dgm:pt modelId="{545E4EC3-14EE-4327-8964-67531DD3A5B8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>
              <a:latin typeface="Times New Roman" pitchFamily="18" charset="0"/>
              <a:cs typeface="Times New Roman" pitchFamily="18" charset="0"/>
            </a:rPr>
            <a:t>.</a:t>
          </a:r>
        </a:p>
        <a:p>
          <a:pPr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dirty="0">
              <a:latin typeface="Times New Roman" pitchFamily="18" charset="0"/>
              <a:cs typeface="Times New Roman" pitchFamily="18" charset="0"/>
            </a:rPr>
            <a:t>Форма: </a:t>
          </a:r>
          <a:r>
            <a:rPr lang="ru-RU" sz="2800" dirty="0">
              <a:latin typeface="Times New Roman" pitchFamily="18" charset="0"/>
              <a:cs typeface="Times New Roman" pitchFamily="18" charset="0"/>
            </a:rPr>
            <a:t>индивидуальная </a:t>
          </a:r>
        </a:p>
      </dgm:t>
    </dgm:pt>
    <dgm:pt modelId="{D86A1646-59C8-4153-9344-ADA3192CB7B8}" type="parTrans" cxnId="{19E1B1C5-CCA2-47E5-8CBB-B66A2038F7B4}">
      <dgm:prSet/>
      <dgm:spPr/>
      <dgm:t>
        <a:bodyPr/>
        <a:lstStyle/>
        <a:p>
          <a:endParaRPr lang="ru-RU"/>
        </a:p>
      </dgm:t>
    </dgm:pt>
    <dgm:pt modelId="{B448B779-A333-4D97-909A-129D2154DE9F}" type="sibTrans" cxnId="{19E1B1C5-CCA2-47E5-8CBB-B66A2038F7B4}">
      <dgm:prSet/>
      <dgm:spPr/>
      <dgm:t>
        <a:bodyPr/>
        <a:lstStyle/>
        <a:p>
          <a:endParaRPr lang="ru-RU"/>
        </a:p>
      </dgm:t>
    </dgm:pt>
    <dgm:pt modelId="{A2E0AFB1-AD6C-4E8E-8CD0-C7899C6839B3}">
      <dgm:prSet phldrT="[Текст]"/>
      <dgm:spPr/>
      <dgm:t>
        <a:bodyPr/>
        <a:lstStyle/>
        <a:p>
          <a:pPr marL="0" marR="0" indent="0" defTabSz="9779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b="1" i="1" dirty="0">
              <a:latin typeface="Times New Roman" pitchFamily="18" charset="0"/>
              <a:cs typeface="Times New Roman" pitchFamily="18" charset="0"/>
            </a:rPr>
            <a:t>Содержание: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в ходе внеурочного занятия за выполнение заданий дается фишка- тугрик (имитационные деньги). В конце занятия предлагается потратить заработанные тугрики, а потом вписать в таблицу «Доход и расход» </a:t>
          </a:r>
        </a:p>
        <a:p>
          <a:pPr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1B64704-8FE1-4753-8A05-BD8807D52C4D}" type="parTrans" cxnId="{80363F96-4E58-4CE0-ABEC-6E9A4AA51BB8}">
      <dgm:prSet/>
      <dgm:spPr/>
      <dgm:t>
        <a:bodyPr/>
        <a:lstStyle/>
        <a:p>
          <a:endParaRPr lang="ru-RU"/>
        </a:p>
      </dgm:t>
    </dgm:pt>
    <dgm:pt modelId="{16ECCA45-9BA5-49C3-900D-2716F16EC584}" type="sibTrans" cxnId="{80363F96-4E58-4CE0-ABEC-6E9A4AA51BB8}">
      <dgm:prSet/>
      <dgm:spPr/>
      <dgm:t>
        <a:bodyPr/>
        <a:lstStyle/>
        <a:p>
          <a:endParaRPr lang="ru-RU"/>
        </a:p>
      </dgm:t>
    </dgm:pt>
    <dgm:pt modelId="{41A1DCB0-9EE2-4802-A696-E4BD412A6ACC}" type="pres">
      <dgm:prSet presAssocID="{06F7CA59-9E23-49AD-9600-C652F4D8EAC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963529-C104-4838-9E1E-A064DA8FE7B1}" type="pres">
      <dgm:prSet presAssocID="{1D44373F-04AF-4D60-9C29-DE0FDBFA5234}" presName="roof" presStyleLbl="dkBgShp" presStyleIdx="0" presStyleCnt="2" custLinFactNeighborX="952"/>
      <dgm:spPr/>
      <dgm:t>
        <a:bodyPr/>
        <a:lstStyle/>
        <a:p>
          <a:endParaRPr lang="ru-RU"/>
        </a:p>
      </dgm:t>
    </dgm:pt>
    <dgm:pt modelId="{28FB9ECD-8FEE-4793-9D48-6D3499145B32}" type="pres">
      <dgm:prSet presAssocID="{1D44373F-04AF-4D60-9C29-DE0FDBFA5234}" presName="pillars" presStyleCnt="0"/>
      <dgm:spPr/>
    </dgm:pt>
    <dgm:pt modelId="{01EB43FF-FDB9-46B8-874E-ED0951433AD6}" type="pres">
      <dgm:prSet presAssocID="{1D44373F-04AF-4D60-9C29-DE0FDBFA5234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23D5BA-1E1E-4219-881F-E6E36EBC71F5}" type="pres">
      <dgm:prSet presAssocID="{545E4EC3-14EE-4327-8964-67531DD3A5B8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CE3C90-0272-4A2A-B375-C11827678F0F}" type="pres">
      <dgm:prSet presAssocID="{A2E0AFB1-AD6C-4E8E-8CD0-C7899C6839B3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6F6835-4A2E-4314-BBEA-3E158D07FC33}" type="pres">
      <dgm:prSet presAssocID="{1D44373F-04AF-4D60-9C29-DE0FDBFA5234}" presName="base" presStyleLbl="dkBgShp" presStyleIdx="1" presStyleCnt="2"/>
      <dgm:spPr/>
    </dgm:pt>
  </dgm:ptLst>
  <dgm:cxnLst>
    <dgm:cxn modelId="{19E1B1C5-CCA2-47E5-8CBB-B66A2038F7B4}" srcId="{1D44373F-04AF-4D60-9C29-DE0FDBFA5234}" destId="{545E4EC3-14EE-4327-8964-67531DD3A5B8}" srcOrd="1" destOrd="0" parTransId="{D86A1646-59C8-4153-9344-ADA3192CB7B8}" sibTransId="{B448B779-A333-4D97-909A-129D2154DE9F}"/>
    <dgm:cxn modelId="{80363F96-4E58-4CE0-ABEC-6E9A4AA51BB8}" srcId="{1D44373F-04AF-4D60-9C29-DE0FDBFA5234}" destId="{A2E0AFB1-AD6C-4E8E-8CD0-C7899C6839B3}" srcOrd="2" destOrd="0" parTransId="{81B64704-8FE1-4753-8A05-BD8807D52C4D}" sibTransId="{16ECCA45-9BA5-49C3-900D-2716F16EC584}"/>
    <dgm:cxn modelId="{0292449D-76E7-4250-A10F-DA412CE580B5}" srcId="{1D44373F-04AF-4D60-9C29-DE0FDBFA5234}" destId="{C9D81D01-593E-40F0-88E6-C9BBD038816F}" srcOrd="0" destOrd="0" parTransId="{24CAEB2D-F3E5-4459-AFA0-A8ACE37A958C}" sibTransId="{AFFA78ED-BDDA-44C2-BF55-B193D9835203}"/>
    <dgm:cxn modelId="{672DF167-DD0E-4707-8F75-2E1A5373B246}" srcId="{06F7CA59-9E23-49AD-9600-C652F4D8EAC1}" destId="{1D44373F-04AF-4D60-9C29-DE0FDBFA5234}" srcOrd="0" destOrd="0" parTransId="{8C99CE1B-24C4-4B5F-B808-C2E6118E8B0D}" sibTransId="{8EECEB9F-8DD1-4E5F-AD4A-A5C465E31C49}"/>
    <dgm:cxn modelId="{8CE45C87-EEA9-41E5-80FE-AA78D573E781}" type="presOf" srcId="{C9D81D01-593E-40F0-88E6-C9BBD038816F}" destId="{01EB43FF-FDB9-46B8-874E-ED0951433AD6}" srcOrd="0" destOrd="0" presId="urn:microsoft.com/office/officeart/2005/8/layout/hList3"/>
    <dgm:cxn modelId="{7E690DCB-C6B4-4528-8040-EA65EAA6CBB9}" type="presOf" srcId="{1D44373F-04AF-4D60-9C29-DE0FDBFA5234}" destId="{9B963529-C104-4838-9E1E-A064DA8FE7B1}" srcOrd="0" destOrd="0" presId="urn:microsoft.com/office/officeart/2005/8/layout/hList3"/>
    <dgm:cxn modelId="{1B384710-FAFF-4956-AC32-06F6CB9D547F}" type="presOf" srcId="{06F7CA59-9E23-49AD-9600-C652F4D8EAC1}" destId="{41A1DCB0-9EE2-4802-A696-E4BD412A6ACC}" srcOrd="0" destOrd="0" presId="urn:microsoft.com/office/officeart/2005/8/layout/hList3"/>
    <dgm:cxn modelId="{566BE013-69F8-441C-B43A-D6E9B9252F24}" type="presOf" srcId="{A2E0AFB1-AD6C-4E8E-8CD0-C7899C6839B3}" destId="{55CE3C90-0272-4A2A-B375-C11827678F0F}" srcOrd="0" destOrd="0" presId="urn:microsoft.com/office/officeart/2005/8/layout/hList3"/>
    <dgm:cxn modelId="{90BE4A59-D039-4475-AD6D-C2E07A428F39}" type="presOf" srcId="{545E4EC3-14EE-4327-8964-67531DD3A5B8}" destId="{D523D5BA-1E1E-4219-881F-E6E36EBC71F5}" srcOrd="0" destOrd="0" presId="urn:microsoft.com/office/officeart/2005/8/layout/hList3"/>
    <dgm:cxn modelId="{59463EFF-606E-4ECB-A2A5-C5A12E1DD141}" type="presParOf" srcId="{41A1DCB0-9EE2-4802-A696-E4BD412A6ACC}" destId="{9B963529-C104-4838-9E1E-A064DA8FE7B1}" srcOrd="0" destOrd="0" presId="urn:microsoft.com/office/officeart/2005/8/layout/hList3"/>
    <dgm:cxn modelId="{25B1BAE3-7269-4AA4-A4D0-9C921F4505DD}" type="presParOf" srcId="{41A1DCB0-9EE2-4802-A696-E4BD412A6ACC}" destId="{28FB9ECD-8FEE-4793-9D48-6D3499145B32}" srcOrd="1" destOrd="0" presId="urn:microsoft.com/office/officeart/2005/8/layout/hList3"/>
    <dgm:cxn modelId="{1752DBB8-0369-4C1E-B10E-59D32C45CFAD}" type="presParOf" srcId="{28FB9ECD-8FEE-4793-9D48-6D3499145B32}" destId="{01EB43FF-FDB9-46B8-874E-ED0951433AD6}" srcOrd="0" destOrd="0" presId="urn:microsoft.com/office/officeart/2005/8/layout/hList3"/>
    <dgm:cxn modelId="{4A46401D-2041-4C53-B198-E67D560EF64A}" type="presParOf" srcId="{28FB9ECD-8FEE-4793-9D48-6D3499145B32}" destId="{D523D5BA-1E1E-4219-881F-E6E36EBC71F5}" srcOrd="1" destOrd="0" presId="urn:microsoft.com/office/officeart/2005/8/layout/hList3"/>
    <dgm:cxn modelId="{3ED75CEC-BC9C-4B03-8C84-FF9A4596CF7A}" type="presParOf" srcId="{28FB9ECD-8FEE-4793-9D48-6D3499145B32}" destId="{55CE3C90-0272-4A2A-B375-C11827678F0F}" srcOrd="2" destOrd="0" presId="urn:microsoft.com/office/officeart/2005/8/layout/hList3"/>
    <dgm:cxn modelId="{675461AB-15F4-4B07-9208-C669F651B70F}" type="presParOf" srcId="{41A1DCB0-9EE2-4802-A696-E4BD412A6ACC}" destId="{F46F6835-4A2E-4314-BBEA-3E158D07FC3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6F7CA59-9E23-49AD-9600-C652F4D8EAC1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44373F-04AF-4D60-9C29-DE0FDBFA5234}">
      <dgm:prSet phldrT="[Текст]"/>
      <dgm:spPr/>
      <dgm:t>
        <a:bodyPr/>
        <a:lstStyle/>
        <a:p>
          <a:pPr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b="1" i="1" dirty="0">
              <a:latin typeface="Times New Roman" pitchFamily="18" charset="0"/>
              <a:cs typeface="Times New Roman" pitchFamily="18" charset="0"/>
            </a:rPr>
            <a:t>« Собери монетку» </a:t>
          </a:r>
        </a:p>
      </dgm:t>
    </dgm:pt>
    <dgm:pt modelId="{8C99CE1B-24C4-4B5F-B808-C2E6118E8B0D}" type="parTrans" cxnId="{672DF167-DD0E-4707-8F75-2E1A5373B246}">
      <dgm:prSet/>
      <dgm:spPr/>
      <dgm:t>
        <a:bodyPr/>
        <a:lstStyle/>
        <a:p>
          <a:endParaRPr lang="ru-RU"/>
        </a:p>
      </dgm:t>
    </dgm:pt>
    <dgm:pt modelId="{8EECEB9F-8DD1-4E5F-AD4A-A5C465E31C49}" type="sibTrans" cxnId="{672DF167-DD0E-4707-8F75-2E1A5373B246}">
      <dgm:prSet/>
      <dgm:spPr/>
      <dgm:t>
        <a:bodyPr/>
        <a:lstStyle/>
        <a:p>
          <a:endParaRPr lang="ru-RU"/>
        </a:p>
      </dgm:t>
    </dgm:pt>
    <dgm:pt modelId="{C9D81D01-593E-40F0-88E6-C9BBD038816F}">
      <dgm:prSet phldrT="[Текст]" custT="1"/>
      <dgm:spPr/>
      <dgm:t>
        <a:bodyPr/>
        <a:lstStyle/>
        <a:p>
          <a:pPr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dirty="0">
              <a:latin typeface="Times New Roman" pitchFamily="18" charset="0"/>
              <a:cs typeface="Times New Roman" pitchFamily="18" charset="0"/>
            </a:rPr>
            <a:t>Цель:</a:t>
          </a:r>
          <a:r>
            <a:rPr lang="ru-RU" sz="2400" dirty="0">
              <a:latin typeface="Times New Roman" pitchFamily="18" charset="0"/>
              <a:cs typeface="Times New Roman" pitchFamily="18" charset="0"/>
            </a:rPr>
            <a:t> закрепление базовых понятий: денежные единицы разных стран мира</a:t>
          </a:r>
        </a:p>
      </dgm:t>
    </dgm:pt>
    <dgm:pt modelId="{24CAEB2D-F3E5-4459-AFA0-A8ACE37A958C}" type="parTrans" cxnId="{0292449D-76E7-4250-A10F-DA412CE580B5}">
      <dgm:prSet/>
      <dgm:spPr/>
      <dgm:t>
        <a:bodyPr/>
        <a:lstStyle/>
        <a:p>
          <a:endParaRPr lang="ru-RU"/>
        </a:p>
      </dgm:t>
    </dgm:pt>
    <dgm:pt modelId="{AFFA78ED-BDDA-44C2-BF55-B193D9835203}" type="sibTrans" cxnId="{0292449D-76E7-4250-A10F-DA412CE580B5}">
      <dgm:prSet/>
      <dgm:spPr/>
      <dgm:t>
        <a:bodyPr/>
        <a:lstStyle/>
        <a:p>
          <a:endParaRPr lang="ru-RU"/>
        </a:p>
      </dgm:t>
    </dgm:pt>
    <dgm:pt modelId="{545E4EC3-14EE-4327-8964-67531DD3A5B8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i="1" dirty="0">
              <a:latin typeface="Times New Roman" pitchFamily="18" charset="0"/>
              <a:cs typeface="Times New Roman" pitchFamily="18" charset="0"/>
            </a:rPr>
            <a:t>Форма: </a:t>
          </a:r>
          <a:r>
            <a:rPr lang="ru-RU" sz="2400" dirty="0">
              <a:latin typeface="Times New Roman" pitchFamily="18" charset="0"/>
              <a:cs typeface="Times New Roman" pitchFamily="18" charset="0"/>
            </a:rPr>
            <a:t>работа в паре, группе. </a:t>
          </a:r>
        </a:p>
      </dgm:t>
    </dgm:pt>
    <dgm:pt modelId="{D86A1646-59C8-4153-9344-ADA3192CB7B8}" type="parTrans" cxnId="{19E1B1C5-CCA2-47E5-8CBB-B66A2038F7B4}">
      <dgm:prSet/>
      <dgm:spPr/>
      <dgm:t>
        <a:bodyPr/>
        <a:lstStyle/>
        <a:p>
          <a:endParaRPr lang="ru-RU"/>
        </a:p>
      </dgm:t>
    </dgm:pt>
    <dgm:pt modelId="{B448B779-A333-4D97-909A-129D2154DE9F}" type="sibTrans" cxnId="{19E1B1C5-CCA2-47E5-8CBB-B66A2038F7B4}">
      <dgm:prSet/>
      <dgm:spPr/>
      <dgm:t>
        <a:bodyPr/>
        <a:lstStyle/>
        <a:p>
          <a:endParaRPr lang="ru-RU"/>
        </a:p>
      </dgm:t>
    </dgm:pt>
    <dgm:pt modelId="{A2E0AFB1-AD6C-4E8E-8CD0-C7899C6839B3}">
      <dgm:prSet phldrT="[Текст]" custT="1"/>
      <dgm:spPr/>
      <dgm:t>
        <a:bodyPr/>
        <a:lstStyle/>
        <a:p>
          <a:pPr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dirty="0">
              <a:latin typeface="Times New Roman" pitchFamily="18" charset="0"/>
              <a:cs typeface="Times New Roman" pitchFamily="18" charset="0"/>
            </a:rPr>
            <a:t>Содержание: </a:t>
          </a:r>
          <a:r>
            <a:rPr lang="ru-RU" sz="2400" dirty="0">
              <a:latin typeface="Times New Roman" pitchFamily="18" charset="0"/>
              <a:cs typeface="Times New Roman" pitchFamily="18" charset="0"/>
            </a:rPr>
            <a:t>команда собирает денежную единицу. ( Россия, США, Япония, Китай, Украина, Германия). (Каждый правильный ответ приносит команде 1 тугрик).</a:t>
          </a:r>
        </a:p>
      </dgm:t>
    </dgm:pt>
    <dgm:pt modelId="{81B64704-8FE1-4753-8A05-BD8807D52C4D}" type="parTrans" cxnId="{80363F96-4E58-4CE0-ABEC-6E9A4AA51BB8}">
      <dgm:prSet/>
      <dgm:spPr/>
      <dgm:t>
        <a:bodyPr/>
        <a:lstStyle/>
        <a:p>
          <a:endParaRPr lang="ru-RU"/>
        </a:p>
      </dgm:t>
    </dgm:pt>
    <dgm:pt modelId="{16ECCA45-9BA5-49C3-900D-2716F16EC584}" type="sibTrans" cxnId="{80363F96-4E58-4CE0-ABEC-6E9A4AA51BB8}">
      <dgm:prSet/>
      <dgm:spPr/>
      <dgm:t>
        <a:bodyPr/>
        <a:lstStyle/>
        <a:p>
          <a:endParaRPr lang="ru-RU"/>
        </a:p>
      </dgm:t>
    </dgm:pt>
    <dgm:pt modelId="{41A1DCB0-9EE2-4802-A696-E4BD412A6ACC}" type="pres">
      <dgm:prSet presAssocID="{06F7CA59-9E23-49AD-9600-C652F4D8EAC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963529-C104-4838-9E1E-A064DA8FE7B1}" type="pres">
      <dgm:prSet presAssocID="{1D44373F-04AF-4D60-9C29-DE0FDBFA5234}" presName="roof" presStyleLbl="dkBgShp" presStyleIdx="0" presStyleCnt="2" custLinFactNeighborX="-1695" custLinFactNeighborY="-107"/>
      <dgm:spPr/>
      <dgm:t>
        <a:bodyPr/>
        <a:lstStyle/>
        <a:p>
          <a:endParaRPr lang="ru-RU"/>
        </a:p>
      </dgm:t>
    </dgm:pt>
    <dgm:pt modelId="{28FB9ECD-8FEE-4793-9D48-6D3499145B32}" type="pres">
      <dgm:prSet presAssocID="{1D44373F-04AF-4D60-9C29-DE0FDBFA5234}" presName="pillars" presStyleCnt="0"/>
      <dgm:spPr/>
    </dgm:pt>
    <dgm:pt modelId="{01EB43FF-FDB9-46B8-874E-ED0951433AD6}" type="pres">
      <dgm:prSet presAssocID="{1D44373F-04AF-4D60-9C29-DE0FDBFA5234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23D5BA-1E1E-4219-881F-E6E36EBC71F5}" type="pres">
      <dgm:prSet presAssocID="{545E4EC3-14EE-4327-8964-67531DD3A5B8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CE3C90-0272-4A2A-B375-C11827678F0F}" type="pres">
      <dgm:prSet presAssocID="{A2E0AFB1-AD6C-4E8E-8CD0-C7899C6839B3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6F6835-4A2E-4314-BBEA-3E158D07FC33}" type="pres">
      <dgm:prSet presAssocID="{1D44373F-04AF-4D60-9C29-DE0FDBFA5234}" presName="base" presStyleLbl="dkBgShp" presStyleIdx="1" presStyleCnt="2"/>
      <dgm:spPr/>
    </dgm:pt>
  </dgm:ptLst>
  <dgm:cxnLst>
    <dgm:cxn modelId="{19E1B1C5-CCA2-47E5-8CBB-B66A2038F7B4}" srcId="{1D44373F-04AF-4D60-9C29-DE0FDBFA5234}" destId="{545E4EC3-14EE-4327-8964-67531DD3A5B8}" srcOrd="1" destOrd="0" parTransId="{D86A1646-59C8-4153-9344-ADA3192CB7B8}" sibTransId="{B448B779-A333-4D97-909A-129D2154DE9F}"/>
    <dgm:cxn modelId="{80363F96-4E58-4CE0-ABEC-6E9A4AA51BB8}" srcId="{1D44373F-04AF-4D60-9C29-DE0FDBFA5234}" destId="{A2E0AFB1-AD6C-4E8E-8CD0-C7899C6839B3}" srcOrd="2" destOrd="0" parTransId="{81B64704-8FE1-4753-8A05-BD8807D52C4D}" sibTransId="{16ECCA45-9BA5-49C3-900D-2716F16EC584}"/>
    <dgm:cxn modelId="{0292449D-76E7-4250-A10F-DA412CE580B5}" srcId="{1D44373F-04AF-4D60-9C29-DE0FDBFA5234}" destId="{C9D81D01-593E-40F0-88E6-C9BBD038816F}" srcOrd="0" destOrd="0" parTransId="{24CAEB2D-F3E5-4459-AFA0-A8ACE37A958C}" sibTransId="{AFFA78ED-BDDA-44C2-BF55-B193D9835203}"/>
    <dgm:cxn modelId="{0521844C-1839-45BB-81FB-A3D2D0937207}" type="presOf" srcId="{545E4EC3-14EE-4327-8964-67531DD3A5B8}" destId="{D523D5BA-1E1E-4219-881F-E6E36EBC71F5}" srcOrd="0" destOrd="0" presId="urn:microsoft.com/office/officeart/2005/8/layout/hList3"/>
    <dgm:cxn modelId="{672DF167-DD0E-4707-8F75-2E1A5373B246}" srcId="{06F7CA59-9E23-49AD-9600-C652F4D8EAC1}" destId="{1D44373F-04AF-4D60-9C29-DE0FDBFA5234}" srcOrd="0" destOrd="0" parTransId="{8C99CE1B-24C4-4B5F-B808-C2E6118E8B0D}" sibTransId="{8EECEB9F-8DD1-4E5F-AD4A-A5C465E31C49}"/>
    <dgm:cxn modelId="{D7230CCB-3B3C-4A36-88B9-0B851A01BB81}" type="presOf" srcId="{1D44373F-04AF-4D60-9C29-DE0FDBFA5234}" destId="{9B963529-C104-4838-9E1E-A064DA8FE7B1}" srcOrd="0" destOrd="0" presId="urn:microsoft.com/office/officeart/2005/8/layout/hList3"/>
    <dgm:cxn modelId="{6F558751-9860-4686-802B-338842B02F54}" type="presOf" srcId="{06F7CA59-9E23-49AD-9600-C652F4D8EAC1}" destId="{41A1DCB0-9EE2-4802-A696-E4BD412A6ACC}" srcOrd="0" destOrd="0" presId="urn:microsoft.com/office/officeart/2005/8/layout/hList3"/>
    <dgm:cxn modelId="{4600D444-A397-4AE0-B6EC-6F729DBF7EEA}" type="presOf" srcId="{A2E0AFB1-AD6C-4E8E-8CD0-C7899C6839B3}" destId="{55CE3C90-0272-4A2A-B375-C11827678F0F}" srcOrd="0" destOrd="0" presId="urn:microsoft.com/office/officeart/2005/8/layout/hList3"/>
    <dgm:cxn modelId="{C7D12C29-839D-44ED-9683-FDEC5CB716F5}" type="presOf" srcId="{C9D81D01-593E-40F0-88E6-C9BBD038816F}" destId="{01EB43FF-FDB9-46B8-874E-ED0951433AD6}" srcOrd="0" destOrd="0" presId="urn:microsoft.com/office/officeart/2005/8/layout/hList3"/>
    <dgm:cxn modelId="{31A6A408-E122-4237-A90B-7583052838AB}" type="presParOf" srcId="{41A1DCB0-9EE2-4802-A696-E4BD412A6ACC}" destId="{9B963529-C104-4838-9E1E-A064DA8FE7B1}" srcOrd="0" destOrd="0" presId="urn:microsoft.com/office/officeart/2005/8/layout/hList3"/>
    <dgm:cxn modelId="{26691CB2-8AEC-4126-91EA-A9C53162A8EE}" type="presParOf" srcId="{41A1DCB0-9EE2-4802-A696-E4BD412A6ACC}" destId="{28FB9ECD-8FEE-4793-9D48-6D3499145B32}" srcOrd="1" destOrd="0" presId="urn:microsoft.com/office/officeart/2005/8/layout/hList3"/>
    <dgm:cxn modelId="{6A9B18BE-9433-438F-9CA7-6E661AE8B2CA}" type="presParOf" srcId="{28FB9ECD-8FEE-4793-9D48-6D3499145B32}" destId="{01EB43FF-FDB9-46B8-874E-ED0951433AD6}" srcOrd="0" destOrd="0" presId="urn:microsoft.com/office/officeart/2005/8/layout/hList3"/>
    <dgm:cxn modelId="{9425A646-2E16-4504-A2D4-A1895C3B5128}" type="presParOf" srcId="{28FB9ECD-8FEE-4793-9D48-6D3499145B32}" destId="{D523D5BA-1E1E-4219-881F-E6E36EBC71F5}" srcOrd="1" destOrd="0" presId="urn:microsoft.com/office/officeart/2005/8/layout/hList3"/>
    <dgm:cxn modelId="{3F7C7E86-AB88-421E-9B2E-6CDD8290CC5A}" type="presParOf" srcId="{28FB9ECD-8FEE-4793-9D48-6D3499145B32}" destId="{55CE3C90-0272-4A2A-B375-C11827678F0F}" srcOrd="2" destOrd="0" presId="urn:microsoft.com/office/officeart/2005/8/layout/hList3"/>
    <dgm:cxn modelId="{B498A07C-334F-4374-B447-A110C777A9C1}" type="presParOf" srcId="{41A1DCB0-9EE2-4802-A696-E4BD412A6ACC}" destId="{F46F6835-4A2E-4314-BBEA-3E158D07FC3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A95433-41FB-479B-AFB6-0891D5BCE09D}">
      <dsp:nvSpPr>
        <dsp:cNvPr id="0" name=""/>
        <dsp:cNvSpPr/>
      </dsp:nvSpPr>
      <dsp:spPr>
        <a:xfrm rot="10800000">
          <a:off x="1618464" y="759"/>
          <a:ext cx="5341796" cy="109189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1496" tIns="114300" rIns="213360" bIns="1143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000" kern="1200" dirty="0">
              <a:latin typeface="Times New Roman" pitchFamily="18" charset="0"/>
              <a:cs typeface="Times New Roman" pitchFamily="18" charset="0"/>
            </a:rPr>
            <a:t>сюжетно - ролевые игры </a:t>
          </a:r>
        </a:p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000" kern="1200" dirty="0"/>
        </a:p>
      </dsp:txBody>
      <dsp:txXfrm rot="10800000">
        <a:off x="1891438" y="759"/>
        <a:ext cx="5068822" cy="1091896"/>
      </dsp:txXfrm>
    </dsp:sp>
    <dsp:sp modelId="{61F3CF0E-FFC6-455F-88F5-EE2A008DDC5B}">
      <dsp:nvSpPr>
        <dsp:cNvPr id="0" name=""/>
        <dsp:cNvSpPr/>
      </dsp:nvSpPr>
      <dsp:spPr>
        <a:xfrm>
          <a:off x="1072515" y="759"/>
          <a:ext cx="1091896" cy="109189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BD3AB7-4857-439C-9A22-A325B7F97D79}">
      <dsp:nvSpPr>
        <dsp:cNvPr id="0" name=""/>
        <dsp:cNvSpPr/>
      </dsp:nvSpPr>
      <dsp:spPr>
        <a:xfrm rot="10800000">
          <a:off x="1618464" y="1418596"/>
          <a:ext cx="5341796" cy="109189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1496" tIns="114300" rIns="213360" bIns="1143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000" kern="1200" dirty="0">
              <a:latin typeface="Times New Roman" pitchFamily="18" charset="0"/>
              <a:cs typeface="Times New Roman" pitchFamily="18" charset="0"/>
            </a:rPr>
            <a:t>игровые сценки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000" kern="1200" dirty="0"/>
        </a:p>
      </dsp:txBody>
      <dsp:txXfrm rot="10800000">
        <a:off x="1891438" y="1418596"/>
        <a:ext cx="5068822" cy="1091896"/>
      </dsp:txXfrm>
    </dsp:sp>
    <dsp:sp modelId="{2A1A462E-D734-4B3A-BC4D-CF2A2B100300}">
      <dsp:nvSpPr>
        <dsp:cNvPr id="0" name=""/>
        <dsp:cNvSpPr/>
      </dsp:nvSpPr>
      <dsp:spPr>
        <a:xfrm>
          <a:off x="1072515" y="1418596"/>
          <a:ext cx="1091896" cy="109189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9D139F-6053-419D-8459-9EA0D95AA2D0}">
      <dsp:nvSpPr>
        <dsp:cNvPr id="0" name=""/>
        <dsp:cNvSpPr/>
      </dsp:nvSpPr>
      <dsp:spPr>
        <a:xfrm rot="10800000">
          <a:off x="1618464" y="2836432"/>
          <a:ext cx="5341796" cy="109189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1496" tIns="114300" rIns="21336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>
              <a:latin typeface="Times New Roman" pitchFamily="18" charset="0"/>
              <a:cs typeface="Times New Roman" pitchFamily="18" charset="0"/>
            </a:rPr>
            <a:t>«жизненно-имитационная»</a:t>
          </a:r>
        </a:p>
      </dsp:txBody>
      <dsp:txXfrm rot="10800000">
        <a:off x="1891438" y="2836432"/>
        <a:ext cx="5068822" cy="1091896"/>
      </dsp:txXfrm>
    </dsp:sp>
    <dsp:sp modelId="{1F771DB6-17D5-4671-AA0E-3472A07BF384}">
      <dsp:nvSpPr>
        <dsp:cNvPr id="0" name=""/>
        <dsp:cNvSpPr/>
      </dsp:nvSpPr>
      <dsp:spPr>
        <a:xfrm>
          <a:off x="1072515" y="2836432"/>
          <a:ext cx="1091896" cy="1091896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963529-C104-4838-9E1E-A064DA8FE7B1}">
      <dsp:nvSpPr>
        <dsp:cNvPr id="0" name=""/>
        <dsp:cNvSpPr/>
      </dsp:nvSpPr>
      <dsp:spPr>
        <a:xfrm>
          <a:off x="0" y="-70953"/>
          <a:ext cx="9144000" cy="83514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2489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800" b="1" i="1" kern="1200" dirty="0">
              <a:latin typeface="Times New Roman" pitchFamily="18" charset="0"/>
              <a:cs typeface="Times New Roman" pitchFamily="18" charset="0"/>
            </a:rPr>
            <a:t>« Потребности» </a:t>
          </a:r>
        </a:p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/>
        </a:p>
      </dsp:txBody>
      <dsp:txXfrm>
        <a:off x="0" y="-70953"/>
        <a:ext cx="9144000" cy="835140"/>
      </dsp:txXfrm>
    </dsp:sp>
    <dsp:sp modelId="{01EB43FF-FDB9-46B8-874E-ED0951433AD6}">
      <dsp:nvSpPr>
        <dsp:cNvPr id="0" name=""/>
        <dsp:cNvSpPr/>
      </dsp:nvSpPr>
      <dsp:spPr>
        <a:xfrm>
          <a:off x="14" y="440287"/>
          <a:ext cx="3469183" cy="19431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20891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400" b="1" i="1" kern="1200" dirty="0">
              <a:latin typeface="Times New Roman" pitchFamily="18" charset="0"/>
              <a:cs typeface="Times New Roman" pitchFamily="18" charset="0"/>
            </a:rPr>
            <a:t>Цель:</a:t>
          </a: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 выявить потребности местного населения, членов семьи, одноклассников. Командная игра.</a:t>
          </a:r>
        </a:p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</dsp:txBody>
      <dsp:txXfrm>
        <a:off x="14" y="440287"/>
        <a:ext cx="3469183" cy="1943152"/>
      </dsp:txXfrm>
    </dsp:sp>
    <dsp:sp modelId="{D523D5BA-1E1E-4219-881F-E6E36EBC71F5}">
      <dsp:nvSpPr>
        <dsp:cNvPr id="0" name=""/>
        <dsp:cNvSpPr/>
      </dsp:nvSpPr>
      <dsp:spPr>
        <a:xfrm>
          <a:off x="3473084" y="392645"/>
          <a:ext cx="2197831" cy="19749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i="1" kern="1200" dirty="0">
              <a:latin typeface="Times New Roman" pitchFamily="18" charset="0"/>
              <a:cs typeface="Times New Roman" pitchFamily="18" charset="0"/>
            </a:rPr>
            <a:t>Форма: </a:t>
          </a: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работа в группе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.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73084" y="392645"/>
        <a:ext cx="2197831" cy="1974913"/>
      </dsp:txXfrm>
    </dsp:sp>
    <dsp:sp modelId="{55CE3C90-0272-4A2A-B375-C11827678F0F}">
      <dsp:nvSpPr>
        <dsp:cNvPr id="0" name=""/>
        <dsp:cNvSpPr/>
      </dsp:nvSpPr>
      <dsp:spPr>
        <a:xfrm>
          <a:off x="5674801" y="407535"/>
          <a:ext cx="3469183" cy="19713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>
            <a:spcBef>
              <a:spcPct val="0"/>
            </a:spcBef>
            <a:buNone/>
          </a:pPr>
          <a:r>
            <a:rPr lang="ru-RU" sz="1400" b="1" i="1" kern="1200" dirty="0">
              <a:latin typeface="Times New Roman" pitchFamily="18" charset="0"/>
              <a:cs typeface="Times New Roman" pitchFamily="18" charset="0"/>
            </a:rPr>
            <a:t>Содержание: </a:t>
          </a:r>
        </a:p>
        <a:p>
          <a:pPr marL="0" lvl="0" indent="0" algn="ctr">
            <a:spcBef>
              <a:spcPct val="0"/>
            </a:spcBef>
            <a:buNone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1 группа- должны выбрать ресурсы данной местности, которые могут удовлетворить физиологические потребности людей. </a:t>
          </a:r>
        </a:p>
        <a:p>
          <a:pPr marL="0" lvl="0" indent="0" algn="ctr">
            <a:spcBef>
              <a:spcPct val="0"/>
            </a:spcBef>
            <a:buNone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2 группа- должны выбрать ресурсы для удовлетворения потребности семьи из трех человек(папы, мамы и сына) для поездки на море.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 dirty="0"/>
        </a:p>
      </dsp:txBody>
      <dsp:txXfrm>
        <a:off x="5674801" y="407535"/>
        <a:ext cx="3469183" cy="1971336"/>
      </dsp:txXfrm>
    </dsp:sp>
    <dsp:sp modelId="{F46F6835-4A2E-4314-BBEA-3E158D07FC33}">
      <dsp:nvSpPr>
        <dsp:cNvPr id="0" name=""/>
        <dsp:cNvSpPr/>
      </dsp:nvSpPr>
      <dsp:spPr>
        <a:xfrm flipV="1">
          <a:off x="0" y="2376074"/>
          <a:ext cx="9144000" cy="47868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963529-C104-4838-9E1E-A064DA8FE7B1}">
      <dsp:nvSpPr>
        <dsp:cNvPr id="0" name=""/>
        <dsp:cNvSpPr/>
      </dsp:nvSpPr>
      <dsp:spPr>
        <a:xfrm>
          <a:off x="0" y="0"/>
          <a:ext cx="9144000" cy="55875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i="1" kern="1200" dirty="0">
              <a:latin typeface="Times New Roman" pitchFamily="18" charset="0"/>
              <a:cs typeface="Times New Roman" pitchFamily="18" charset="0"/>
            </a:rPr>
            <a:t>«Копилка» </a:t>
          </a:r>
        </a:p>
      </dsp:txBody>
      <dsp:txXfrm>
        <a:off x="0" y="0"/>
        <a:ext cx="9144000" cy="558755"/>
      </dsp:txXfrm>
    </dsp:sp>
    <dsp:sp modelId="{01EB43FF-FDB9-46B8-874E-ED0951433AD6}">
      <dsp:nvSpPr>
        <dsp:cNvPr id="0" name=""/>
        <dsp:cNvSpPr/>
      </dsp:nvSpPr>
      <dsp:spPr>
        <a:xfrm>
          <a:off x="4464" y="558755"/>
          <a:ext cx="3045023" cy="11733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1" kern="1200" dirty="0">
              <a:latin typeface="Times New Roman" pitchFamily="18" charset="0"/>
              <a:cs typeface="Times New Roman" pitchFamily="18" charset="0"/>
            </a:rPr>
            <a:t>Цель: </a:t>
          </a: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научить считать деньги, показать принципы финансового планирования. </a:t>
          </a:r>
        </a:p>
      </dsp:txBody>
      <dsp:txXfrm>
        <a:off x="4464" y="558755"/>
        <a:ext cx="3045023" cy="1173386"/>
      </dsp:txXfrm>
    </dsp:sp>
    <dsp:sp modelId="{D523D5BA-1E1E-4219-881F-E6E36EBC71F5}">
      <dsp:nvSpPr>
        <dsp:cNvPr id="0" name=""/>
        <dsp:cNvSpPr/>
      </dsp:nvSpPr>
      <dsp:spPr>
        <a:xfrm>
          <a:off x="3049488" y="558755"/>
          <a:ext cx="3045023" cy="11733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.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i="1" kern="1200" dirty="0">
              <a:latin typeface="Times New Roman" pitchFamily="18" charset="0"/>
              <a:cs typeface="Times New Roman" pitchFamily="18" charset="0"/>
            </a:rPr>
            <a:t>Форма: </a:t>
          </a:r>
          <a:r>
            <a:rPr lang="ru-RU" sz="2800" kern="1200" dirty="0">
              <a:latin typeface="Times New Roman" pitchFamily="18" charset="0"/>
              <a:cs typeface="Times New Roman" pitchFamily="18" charset="0"/>
            </a:rPr>
            <a:t>индивидуальная </a:t>
          </a:r>
        </a:p>
      </dsp:txBody>
      <dsp:txXfrm>
        <a:off x="3049488" y="558755"/>
        <a:ext cx="3045023" cy="1173386"/>
      </dsp:txXfrm>
    </dsp:sp>
    <dsp:sp modelId="{55CE3C90-0272-4A2A-B375-C11827678F0F}">
      <dsp:nvSpPr>
        <dsp:cNvPr id="0" name=""/>
        <dsp:cNvSpPr/>
      </dsp:nvSpPr>
      <dsp:spPr>
        <a:xfrm>
          <a:off x="6094511" y="558755"/>
          <a:ext cx="3045023" cy="11733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marR="0" lvl="0" indent="0" algn="ctr" defTabSz="9779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100" b="1" i="1" kern="1200" dirty="0">
              <a:latin typeface="Times New Roman" pitchFamily="18" charset="0"/>
              <a:cs typeface="Times New Roman" pitchFamily="18" charset="0"/>
            </a:rPr>
            <a:t>Содержание:</a:t>
          </a:r>
          <a:r>
            <a:rPr lang="ru-RU" sz="1100" kern="1200" dirty="0">
              <a:latin typeface="Times New Roman" pitchFamily="18" charset="0"/>
              <a:cs typeface="Times New Roman" pitchFamily="18" charset="0"/>
            </a:rPr>
            <a:t> в ходе внеурочного занятия за выполнение заданий дается фишка (имитационные деньги). В конце занятия предлагается потратить заработанные деньги, а потом вписать в таблицу «Доход и расход»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094511" y="558755"/>
        <a:ext cx="3045023" cy="1173386"/>
      </dsp:txXfrm>
    </dsp:sp>
    <dsp:sp modelId="{F46F6835-4A2E-4314-BBEA-3E158D07FC33}">
      <dsp:nvSpPr>
        <dsp:cNvPr id="0" name=""/>
        <dsp:cNvSpPr/>
      </dsp:nvSpPr>
      <dsp:spPr>
        <a:xfrm>
          <a:off x="0" y="1732141"/>
          <a:ext cx="9144000" cy="13037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963529-C104-4838-9E1E-A064DA8FE7B1}">
      <dsp:nvSpPr>
        <dsp:cNvPr id="0" name=""/>
        <dsp:cNvSpPr/>
      </dsp:nvSpPr>
      <dsp:spPr>
        <a:xfrm>
          <a:off x="0" y="0"/>
          <a:ext cx="9144000" cy="66436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b="1" i="1" kern="1200" dirty="0">
              <a:latin typeface="Times New Roman" pitchFamily="18" charset="0"/>
              <a:cs typeface="Times New Roman" pitchFamily="18" charset="0"/>
            </a:rPr>
            <a:t>« Собери монетку» </a:t>
          </a:r>
        </a:p>
      </dsp:txBody>
      <dsp:txXfrm>
        <a:off x="0" y="0"/>
        <a:ext cx="9144000" cy="664366"/>
      </dsp:txXfrm>
    </dsp:sp>
    <dsp:sp modelId="{01EB43FF-FDB9-46B8-874E-ED0951433AD6}">
      <dsp:nvSpPr>
        <dsp:cNvPr id="0" name=""/>
        <dsp:cNvSpPr/>
      </dsp:nvSpPr>
      <dsp:spPr>
        <a:xfrm>
          <a:off x="4464" y="664366"/>
          <a:ext cx="3045023" cy="13951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1" kern="1200" dirty="0">
              <a:latin typeface="Times New Roman" pitchFamily="18" charset="0"/>
              <a:cs typeface="Times New Roman" pitchFamily="18" charset="0"/>
            </a:rPr>
            <a:t>Цель:</a:t>
          </a: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 закрепление базовых понятий: денежные единицы разных стран мира</a:t>
          </a:r>
        </a:p>
      </dsp:txBody>
      <dsp:txXfrm>
        <a:off x="4464" y="664366"/>
        <a:ext cx="3045023" cy="1395169"/>
      </dsp:txXfrm>
    </dsp:sp>
    <dsp:sp modelId="{D523D5BA-1E1E-4219-881F-E6E36EBC71F5}">
      <dsp:nvSpPr>
        <dsp:cNvPr id="0" name=""/>
        <dsp:cNvSpPr/>
      </dsp:nvSpPr>
      <dsp:spPr>
        <a:xfrm>
          <a:off x="3049488" y="664366"/>
          <a:ext cx="3045023" cy="13951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i="1" kern="1200" dirty="0">
              <a:latin typeface="Times New Roman" pitchFamily="18" charset="0"/>
              <a:cs typeface="Times New Roman" pitchFamily="18" charset="0"/>
            </a:rPr>
            <a:t>Форма: </a:t>
          </a: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работа в паре, группе. </a:t>
          </a:r>
        </a:p>
      </dsp:txBody>
      <dsp:txXfrm>
        <a:off x="3049488" y="664366"/>
        <a:ext cx="3045023" cy="1395169"/>
      </dsp:txXfrm>
    </dsp:sp>
    <dsp:sp modelId="{55CE3C90-0272-4A2A-B375-C11827678F0F}">
      <dsp:nvSpPr>
        <dsp:cNvPr id="0" name=""/>
        <dsp:cNvSpPr/>
      </dsp:nvSpPr>
      <dsp:spPr>
        <a:xfrm>
          <a:off x="6094511" y="664366"/>
          <a:ext cx="3045023" cy="13951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1" kern="1200" dirty="0">
              <a:latin typeface="Times New Roman" pitchFamily="18" charset="0"/>
              <a:cs typeface="Times New Roman" pitchFamily="18" charset="0"/>
            </a:rPr>
            <a:t>Содержание: </a:t>
          </a: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команда собирает денежную единицу. (Каждый правильный ответ приносит команде 1 монету</a:t>
          </a: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)</a:t>
          </a:r>
        </a:p>
      </dsp:txBody>
      <dsp:txXfrm>
        <a:off x="6094511" y="664366"/>
        <a:ext cx="3045023" cy="1395169"/>
      </dsp:txXfrm>
    </dsp:sp>
    <dsp:sp modelId="{F46F6835-4A2E-4314-BBEA-3E158D07FC33}">
      <dsp:nvSpPr>
        <dsp:cNvPr id="0" name=""/>
        <dsp:cNvSpPr/>
      </dsp:nvSpPr>
      <dsp:spPr>
        <a:xfrm>
          <a:off x="0" y="2059535"/>
          <a:ext cx="9144000" cy="15501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963529-C104-4838-9E1E-A064DA8FE7B1}">
      <dsp:nvSpPr>
        <dsp:cNvPr id="0" name=""/>
        <dsp:cNvSpPr/>
      </dsp:nvSpPr>
      <dsp:spPr>
        <a:xfrm>
          <a:off x="0" y="0"/>
          <a:ext cx="8185820" cy="181460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5000" b="1" i="1" kern="1200" dirty="0">
              <a:latin typeface="Times New Roman" pitchFamily="18" charset="0"/>
              <a:cs typeface="Times New Roman" pitchFamily="18" charset="0"/>
            </a:rPr>
            <a:t>«Кто найдет больше слов» </a:t>
          </a:r>
        </a:p>
        <a:p>
          <a:pPr lvl="0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0" kern="1200" dirty="0"/>
        </a:p>
      </dsp:txBody>
      <dsp:txXfrm>
        <a:off x="0" y="0"/>
        <a:ext cx="8185820" cy="1814601"/>
      </dsp:txXfrm>
    </dsp:sp>
    <dsp:sp modelId="{01EB43FF-FDB9-46B8-874E-ED0951433AD6}">
      <dsp:nvSpPr>
        <dsp:cNvPr id="0" name=""/>
        <dsp:cNvSpPr/>
      </dsp:nvSpPr>
      <dsp:spPr>
        <a:xfrm>
          <a:off x="3996" y="1814601"/>
          <a:ext cx="2725942" cy="38106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i="1" kern="1200" dirty="0">
              <a:latin typeface="Times New Roman" pitchFamily="18" charset="0"/>
              <a:cs typeface="Times New Roman" pitchFamily="18" charset="0"/>
            </a:rPr>
            <a:t>Цель:</a:t>
          </a: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 закрепить основные экономические понятия. </a:t>
          </a:r>
        </a:p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>
        <a:off x="3996" y="1814601"/>
        <a:ext cx="2725942" cy="3810663"/>
      </dsp:txXfrm>
    </dsp:sp>
    <dsp:sp modelId="{D523D5BA-1E1E-4219-881F-E6E36EBC71F5}">
      <dsp:nvSpPr>
        <dsp:cNvPr id="0" name=""/>
        <dsp:cNvSpPr/>
      </dsp:nvSpPr>
      <dsp:spPr>
        <a:xfrm>
          <a:off x="2729938" y="1814601"/>
          <a:ext cx="2725942" cy="38106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1" kern="1200" dirty="0">
              <a:latin typeface="Times New Roman" pitchFamily="18" charset="0"/>
              <a:cs typeface="Times New Roman" pitchFamily="18" charset="0"/>
            </a:rPr>
            <a:t>Форма:</a:t>
          </a: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 работа в группе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Командная игра. 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>
        <a:off x="2729938" y="1814601"/>
        <a:ext cx="2725942" cy="3810663"/>
      </dsp:txXfrm>
    </dsp:sp>
    <dsp:sp modelId="{55CE3C90-0272-4A2A-B375-C11827678F0F}">
      <dsp:nvSpPr>
        <dsp:cNvPr id="0" name=""/>
        <dsp:cNvSpPr/>
      </dsp:nvSpPr>
      <dsp:spPr>
        <a:xfrm>
          <a:off x="5455881" y="1814601"/>
          <a:ext cx="2725942" cy="38106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i="1" kern="1200" dirty="0">
              <a:latin typeface="Times New Roman" pitchFamily="18" charset="0"/>
              <a:cs typeface="Times New Roman" pitchFamily="18" charset="0"/>
            </a:rPr>
            <a:t>Содержание:</a:t>
          </a: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 дети должны наполнить понятия «собственность», «потребности» словами: нос, сон, небо, тост, сено, пот, рот, бот, рост, тон, топ и т.д.)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>
        <a:off x="5455881" y="1814601"/>
        <a:ext cx="2725942" cy="3810663"/>
      </dsp:txXfrm>
    </dsp:sp>
    <dsp:sp modelId="{F46F6835-4A2E-4314-BBEA-3E158D07FC33}">
      <dsp:nvSpPr>
        <dsp:cNvPr id="0" name=""/>
        <dsp:cNvSpPr/>
      </dsp:nvSpPr>
      <dsp:spPr>
        <a:xfrm>
          <a:off x="0" y="5625264"/>
          <a:ext cx="8185820" cy="42340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963529-C104-4838-9E1E-A064DA8FE7B1}">
      <dsp:nvSpPr>
        <dsp:cNvPr id="0" name=""/>
        <dsp:cNvSpPr/>
      </dsp:nvSpPr>
      <dsp:spPr>
        <a:xfrm>
          <a:off x="0" y="0"/>
          <a:ext cx="8640960" cy="187940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marR="0" lvl="0" indent="0" algn="ctr" defTabSz="2489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4700" b="1" i="1" kern="1200" dirty="0">
              <a:latin typeface="Times New Roman" pitchFamily="18" charset="0"/>
              <a:cs typeface="Times New Roman" pitchFamily="18" charset="0"/>
            </a:rPr>
            <a:t>« Потребности» </a:t>
          </a:r>
        </a:p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700" kern="1200" dirty="0"/>
        </a:p>
      </dsp:txBody>
      <dsp:txXfrm>
        <a:off x="0" y="0"/>
        <a:ext cx="8640960" cy="1879408"/>
      </dsp:txXfrm>
    </dsp:sp>
    <dsp:sp modelId="{01EB43FF-FDB9-46B8-874E-ED0951433AD6}">
      <dsp:nvSpPr>
        <dsp:cNvPr id="0" name=""/>
        <dsp:cNvSpPr/>
      </dsp:nvSpPr>
      <dsp:spPr>
        <a:xfrm>
          <a:off x="4219" y="1879408"/>
          <a:ext cx="2877507" cy="39467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20891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400" b="1" i="1" kern="1200" dirty="0">
              <a:latin typeface="Times New Roman" pitchFamily="18" charset="0"/>
              <a:cs typeface="Times New Roman" pitchFamily="18" charset="0"/>
            </a:rPr>
            <a:t>Цель:</a:t>
          </a: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 выявить потребности местного населения, членов семьи, одноклассников. Командная игра.</a:t>
          </a:r>
        </a:p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</dsp:txBody>
      <dsp:txXfrm>
        <a:off x="4219" y="1879408"/>
        <a:ext cx="2877507" cy="3946758"/>
      </dsp:txXfrm>
    </dsp:sp>
    <dsp:sp modelId="{D523D5BA-1E1E-4219-881F-E6E36EBC71F5}">
      <dsp:nvSpPr>
        <dsp:cNvPr id="0" name=""/>
        <dsp:cNvSpPr/>
      </dsp:nvSpPr>
      <dsp:spPr>
        <a:xfrm>
          <a:off x="2881726" y="1879408"/>
          <a:ext cx="2877507" cy="39467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i="1" kern="1200" dirty="0">
              <a:latin typeface="Times New Roman" pitchFamily="18" charset="0"/>
              <a:cs typeface="Times New Roman" pitchFamily="18" charset="0"/>
            </a:rPr>
            <a:t>Форма: </a:t>
          </a: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работа в группе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.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81726" y="1879408"/>
        <a:ext cx="2877507" cy="3946758"/>
      </dsp:txXfrm>
    </dsp:sp>
    <dsp:sp modelId="{55CE3C90-0272-4A2A-B375-C11827678F0F}">
      <dsp:nvSpPr>
        <dsp:cNvPr id="0" name=""/>
        <dsp:cNvSpPr/>
      </dsp:nvSpPr>
      <dsp:spPr>
        <a:xfrm>
          <a:off x="5759233" y="1879408"/>
          <a:ext cx="2877507" cy="39467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>
            <a:spcBef>
              <a:spcPct val="0"/>
            </a:spcBef>
            <a:buNone/>
          </a:pPr>
          <a:r>
            <a:rPr lang="ru-RU" sz="1800" b="1" i="1" kern="1200" dirty="0">
              <a:latin typeface="Times New Roman" pitchFamily="18" charset="0"/>
              <a:cs typeface="Times New Roman" pitchFamily="18" charset="0"/>
            </a:rPr>
            <a:t>Содержание: </a:t>
          </a:r>
        </a:p>
        <a:p>
          <a:pPr marL="0" lvl="0" indent="0" algn="ctr">
            <a:spcBef>
              <a:spcPct val="0"/>
            </a:spcBef>
            <a:buNone/>
          </a:pP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1 группа- должны выбрать ресурсы данной местности, которые могут удовлетворить физиологические потребности людей. </a:t>
          </a:r>
        </a:p>
        <a:p>
          <a:pPr marL="0" lvl="0" indent="0" algn="ctr">
            <a:spcBef>
              <a:spcPct val="0"/>
            </a:spcBef>
            <a:buNone/>
          </a:pP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2 группа- должны выбрать ресурсы для удовлетворения потребности семьи из трех человек(папы, мамы и сына) для поездки на море.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</dsp:txBody>
      <dsp:txXfrm>
        <a:off x="5759233" y="1879408"/>
        <a:ext cx="2877507" cy="3946758"/>
      </dsp:txXfrm>
    </dsp:sp>
    <dsp:sp modelId="{F46F6835-4A2E-4314-BBEA-3E158D07FC33}">
      <dsp:nvSpPr>
        <dsp:cNvPr id="0" name=""/>
        <dsp:cNvSpPr/>
      </dsp:nvSpPr>
      <dsp:spPr>
        <a:xfrm>
          <a:off x="0" y="5826167"/>
          <a:ext cx="8640960" cy="43852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963529-C104-4838-9E1E-A064DA8FE7B1}">
      <dsp:nvSpPr>
        <dsp:cNvPr id="0" name=""/>
        <dsp:cNvSpPr/>
      </dsp:nvSpPr>
      <dsp:spPr>
        <a:xfrm>
          <a:off x="0" y="0"/>
          <a:ext cx="8820472" cy="194421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500" b="1" i="1" kern="1200" dirty="0">
              <a:latin typeface="Times New Roman" pitchFamily="18" charset="0"/>
              <a:cs typeface="Times New Roman" pitchFamily="18" charset="0"/>
            </a:rPr>
            <a:t>«Копилка» </a:t>
          </a:r>
        </a:p>
      </dsp:txBody>
      <dsp:txXfrm>
        <a:off x="0" y="0"/>
        <a:ext cx="8820472" cy="1944216"/>
      </dsp:txXfrm>
    </dsp:sp>
    <dsp:sp modelId="{01EB43FF-FDB9-46B8-874E-ED0951433AD6}">
      <dsp:nvSpPr>
        <dsp:cNvPr id="0" name=""/>
        <dsp:cNvSpPr/>
      </dsp:nvSpPr>
      <dsp:spPr>
        <a:xfrm>
          <a:off x="4306" y="1944216"/>
          <a:ext cx="2937286" cy="40828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1" kern="1200" dirty="0">
              <a:latin typeface="Times New Roman" pitchFamily="18" charset="0"/>
              <a:cs typeface="Times New Roman" pitchFamily="18" charset="0"/>
            </a:rPr>
            <a:t>Цель: </a:t>
          </a: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научить считать деньги, показать принципы финансового планирования. </a:t>
          </a:r>
        </a:p>
      </dsp:txBody>
      <dsp:txXfrm>
        <a:off x="4306" y="1944216"/>
        <a:ext cx="2937286" cy="4082853"/>
      </dsp:txXfrm>
    </dsp:sp>
    <dsp:sp modelId="{D523D5BA-1E1E-4219-881F-E6E36EBC71F5}">
      <dsp:nvSpPr>
        <dsp:cNvPr id="0" name=""/>
        <dsp:cNvSpPr/>
      </dsp:nvSpPr>
      <dsp:spPr>
        <a:xfrm>
          <a:off x="2941592" y="1944216"/>
          <a:ext cx="2937286" cy="40828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.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i="1" kern="1200" dirty="0">
              <a:latin typeface="Times New Roman" pitchFamily="18" charset="0"/>
              <a:cs typeface="Times New Roman" pitchFamily="18" charset="0"/>
            </a:rPr>
            <a:t>Форма: </a:t>
          </a:r>
          <a:r>
            <a:rPr lang="ru-RU" sz="2800" kern="1200" dirty="0">
              <a:latin typeface="Times New Roman" pitchFamily="18" charset="0"/>
              <a:cs typeface="Times New Roman" pitchFamily="18" charset="0"/>
            </a:rPr>
            <a:t>индивидуальная </a:t>
          </a:r>
        </a:p>
      </dsp:txBody>
      <dsp:txXfrm>
        <a:off x="2941592" y="1944216"/>
        <a:ext cx="2937286" cy="4082853"/>
      </dsp:txXfrm>
    </dsp:sp>
    <dsp:sp modelId="{55CE3C90-0272-4A2A-B375-C11827678F0F}">
      <dsp:nvSpPr>
        <dsp:cNvPr id="0" name=""/>
        <dsp:cNvSpPr/>
      </dsp:nvSpPr>
      <dsp:spPr>
        <a:xfrm>
          <a:off x="5878879" y="1944216"/>
          <a:ext cx="2937286" cy="40828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marR="0" lvl="0" indent="0" algn="ctr" defTabSz="9779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200" b="1" i="1" kern="1200" dirty="0">
              <a:latin typeface="Times New Roman" pitchFamily="18" charset="0"/>
              <a:cs typeface="Times New Roman" pitchFamily="18" charset="0"/>
            </a:rPr>
            <a:t>Содержание: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 в ходе внеурочного занятия за выполнение заданий дается фишка- тугрик (имитационные деньги). В конце занятия предлагается потратить заработанные тугрики, а потом вписать в таблицу «Доход и расход»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878879" y="1944216"/>
        <a:ext cx="2937286" cy="4082853"/>
      </dsp:txXfrm>
    </dsp:sp>
    <dsp:sp modelId="{F46F6835-4A2E-4314-BBEA-3E158D07FC33}">
      <dsp:nvSpPr>
        <dsp:cNvPr id="0" name=""/>
        <dsp:cNvSpPr/>
      </dsp:nvSpPr>
      <dsp:spPr>
        <a:xfrm>
          <a:off x="0" y="6027069"/>
          <a:ext cx="8820472" cy="45365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963529-C104-4838-9E1E-A064DA8FE7B1}">
      <dsp:nvSpPr>
        <dsp:cNvPr id="0" name=""/>
        <dsp:cNvSpPr/>
      </dsp:nvSpPr>
      <dsp:spPr>
        <a:xfrm>
          <a:off x="0" y="0"/>
          <a:ext cx="8496944" cy="190101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500" b="1" i="1" kern="1200" dirty="0">
              <a:latin typeface="Times New Roman" pitchFamily="18" charset="0"/>
              <a:cs typeface="Times New Roman" pitchFamily="18" charset="0"/>
            </a:rPr>
            <a:t>« Собери монетку» </a:t>
          </a:r>
        </a:p>
      </dsp:txBody>
      <dsp:txXfrm>
        <a:off x="0" y="0"/>
        <a:ext cx="8496944" cy="1901011"/>
      </dsp:txXfrm>
    </dsp:sp>
    <dsp:sp modelId="{01EB43FF-FDB9-46B8-874E-ED0951433AD6}">
      <dsp:nvSpPr>
        <dsp:cNvPr id="0" name=""/>
        <dsp:cNvSpPr/>
      </dsp:nvSpPr>
      <dsp:spPr>
        <a:xfrm>
          <a:off x="4148" y="1901011"/>
          <a:ext cx="2829548" cy="39921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1" kern="1200" dirty="0">
              <a:latin typeface="Times New Roman" pitchFamily="18" charset="0"/>
              <a:cs typeface="Times New Roman" pitchFamily="18" charset="0"/>
            </a:rPr>
            <a:t>Цель:</a:t>
          </a: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 закрепление базовых понятий: денежные единицы разных стран мира</a:t>
          </a:r>
        </a:p>
      </dsp:txBody>
      <dsp:txXfrm>
        <a:off x="4148" y="1901011"/>
        <a:ext cx="2829548" cy="3992123"/>
      </dsp:txXfrm>
    </dsp:sp>
    <dsp:sp modelId="{D523D5BA-1E1E-4219-881F-E6E36EBC71F5}">
      <dsp:nvSpPr>
        <dsp:cNvPr id="0" name=""/>
        <dsp:cNvSpPr/>
      </dsp:nvSpPr>
      <dsp:spPr>
        <a:xfrm>
          <a:off x="2833697" y="1901011"/>
          <a:ext cx="2829548" cy="39921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i="1" kern="1200" dirty="0">
              <a:latin typeface="Times New Roman" pitchFamily="18" charset="0"/>
              <a:cs typeface="Times New Roman" pitchFamily="18" charset="0"/>
            </a:rPr>
            <a:t>Форма: </a:t>
          </a: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работа в паре, группе. </a:t>
          </a:r>
        </a:p>
      </dsp:txBody>
      <dsp:txXfrm>
        <a:off x="2833697" y="1901011"/>
        <a:ext cx="2829548" cy="3992123"/>
      </dsp:txXfrm>
    </dsp:sp>
    <dsp:sp modelId="{55CE3C90-0272-4A2A-B375-C11827678F0F}">
      <dsp:nvSpPr>
        <dsp:cNvPr id="0" name=""/>
        <dsp:cNvSpPr/>
      </dsp:nvSpPr>
      <dsp:spPr>
        <a:xfrm>
          <a:off x="5663246" y="1901011"/>
          <a:ext cx="2829548" cy="39921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1" kern="1200" dirty="0">
              <a:latin typeface="Times New Roman" pitchFamily="18" charset="0"/>
              <a:cs typeface="Times New Roman" pitchFamily="18" charset="0"/>
            </a:rPr>
            <a:t>Содержание: </a:t>
          </a: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команда собирает денежную единицу. ( Россия, США, Япония, Китай, Украина, Германия). (Каждый правильный ответ приносит команде 1 тугрик).</a:t>
          </a:r>
        </a:p>
      </dsp:txBody>
      <dsp:txXfrm>
        <a:off x="5663246" y="1901011"/>
        <a:ext cx="2829548" cy="3992123"/>
      </dsp:txXfrm>
    </dsp:sp>
    <dsp:sp modelId="{F46F6835-4A2E-4314-BBEA-3E158D07FC33}">
      <dsp:nvSpPr>
        <dsp:cNvPr id="0" name=""/>
        <dsp:cNvSpPr/>
      </dsp:nvSpPr>
      <dsp:spPr>
        <a:xfrm>
          <a:off x="0" y="5893134"/>
          <a:ext cx="8496944" cy="44356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BF5715-690B-49A1-9CA5-926575753FB8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856D3-D541-4E2A-A664-6971226360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3029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solidFill>
                <a:srgbClr val="89898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solidFill>
                <a:srgbClr val="89898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856D3-D541-4E2A-A664-6971226360C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0311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856D3-D541-4E2A-A664-6971226360C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1404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856D3-D541-4E2A-A664-6971226360C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0997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856D3-D541-4E2A-A664-6971226360C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4421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Финансовая грамотность –это требование времени, образовательный запрос государства.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856D3-D541-4E2A-A664-6971226360C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0708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856D3-D541-4E2A-A664-6971226360C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5203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856D3-D541-4E2A-A664-6971226360C4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8758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856D3-D541-4E2A-A664-6971226360C4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06267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856D3-D541-4E2A-A664-6971226360C4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9353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6086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237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2857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44268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704318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86076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542534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956048"/>
            <a:ext cx="2990088" cy="914400"/>
          </a:xfrm>
          <a:noFill/>
        </p:spPr>
        <p:txBody>
          <a:bodyPr wrap="square" rtlCol="0">
            <a:spAutoFit/>
          </a:bodyPr>
          <a:lstStyle>
            <a:lvl1pPr>
              <a:defRPr lang="en-US" sz="42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278644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80284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9382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5148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4286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85980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56601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05481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08290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70647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36214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73458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3012630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38299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1204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79332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94357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64490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00349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447970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2076706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4119858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6496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8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9811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8119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291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688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7035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image" Target="../media/image6.jpeg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973" r:id="rId12"/>
    <p:sldLayoutId id="2147483974" r:id="rId13"/>
    <p:sldLayoutId id="2147483975" r:id="rId14"/>
    <p:sldLayoutId id="2147483976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6139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1" r:id="rId1"/>
    <p:sldLayoutId id="2147484432" r:id="rId2"/>
    <p:sldLayoutId id="2147484433" r:id="rId3"/>
    <p:sldLayoutId id="2147484434" r:id="rId4"/>
    <p:sldLayoutId id="2147484435" r:id="rId5"/>
    <p:sldLayoutId id="2147484436" r:id="rId6"/>
    <p:sldLayoutId id="2147484437" r:id="rId7"/>
    <p:sldLayoutId id="2147484438" r:id="rId8"/>
    <p:sldLayoutId id="2147484439" r:id="rId9"/>
    <p:sldLayoutId id="2147484440" r:id="rId10"/>
    <p:sldLayoutId id="2147484441" r:id="rId11"/>
    <p:sldLayoutId id="2147484442" r:id="rId12"/>
    <p:sldLayoutId id="2147484443" r:id="rId13"/>
    <p:sldLayoutId id="2147484444" r:id="rId14"/>
    <p:sldLayoutId id="2147484445" r:id="rId15"/>
    <p:sldLayoutId id="2147484446" r:id="rId16"/>
    <p:sldLayoutId id="2147484447" r:id="rId17"/>
    <p:sldLayoutId id="2147484448" r:id="rId18"/>
    <p:sldLayoutId id="2147484449" r:id="rId19"/>
    <p:sldLayoutId id="2147484450" r:id="rId20"/>
    <p:sldLayoutId id="214748445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13" Type="http://schemas.openxmlformats.org/officeDocument/2006/relationships/diagramColors" Target="../diagrams/colors4.xml"/><Relationship Id="rId18" Type="http://schemas.microsoft.com/office/2007/relationships/diagramDrawing" Target="../diagrams/drawing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12" Type="http://schemas.openxmlformats.org/officeDocument/2006/relationships/diagramQuickStyle" Target="../diagrams/quickStyle4.xml"/><Relationship Id="rId1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35.xml"/><Relationship Id="rId6" Type="http://schemas.openxmlformats.org/officeDocument/2006/relationships/diagramData" Target="../diagrams/data3.xml"/><Relationship Id="rId11" Type="http://schemas.openxmlformats.org/officeDocument/2006/relationships/diagramLayout" Target="../diagrams/layout4.xml"/><Relationship Id="rId5" Type="http://schemas.openxmlformats.org/officeDocument/2006/relationships/diagramColors" Target="../diagrams/colors2.xml"/><Relationship Id="rId10" Type="http://schemas.openxmlformats.org/officeDocument/2006/relationships/diagramData" Target="../diagrams/data4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fmc.hse.ru/primarySchool" TargetMode="External"/><Relationship Id="rId7" Type="http://schemas.openxmlformats.org/officeDocument/2006/relationships/hyperlink" Target="https://www.fingram39.ru/materials/nachalnaya-shkola/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3.png"/><Relationship Id="rId5" Type="http://schemas.openxmlformats.org/officeDocument/2006/relationships/hyperlink" Target="https://&#1092;&#1080;&#1085;&#1079;&#1085;&#1072;&#1081;&#1082;&#1072;.&#1088;&#1092;/site/abilities-kids" TargetMode="External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&#1084;&#1086;&#1085;&#1077;&#1090;&#1082;&#1080;&#1085;&#1099;.&#1088;&#1092;/" TargetMode="External"/><Relationship Id="rId1" Type="http://schemas.openxmlformats.org/officeDocument/2006/relationships/slideLayout" Target="../slideLayouts/slideLayout35.xml"/><Relationship Id="rId5" Type="http://schemas.openxmlformats.org/officeDocument/2006/relationships/hyperlink" Target="https://&#1084;&#1086;&#1080;&#1092;&#1080;&#1085;&#1072;&#1085;&#1089;&#1099;.&#1088;&#1092;/project/den-finzozh-znanij/materialy-dlya-provedeniya-urokov/" TargetMode="External"/><Relationship Id="rId4" Type="http://schemas.openxmlformats.org/officeDocument/2006/relationships/hyperlink" Target="https://&#1084;&#1086;&#1080;&#1092;&#1080;&#1085;&#1072;&#1085;&#1089;&#1099;.&#1088;&#1092;/materials/animirovannye-prezentacii-po-finansovoj-gramotnosti-dlya-uchenikov-2-4-klassov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4VDg1wKkDzg" TargetMode="External"/><Relationship Id="rId2" Type="http://schemas.openxmlformats.org/officeDocument/2006/relationships/hyperlink" Target="https://youtu.be/sCDrF1wQZ6s" TargetMode="Externa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bobrenok.oc3.ru/" TargetMode="External"/><Relationship Id="rId5" Type="http://schemas.openxmlformats.org/officeDocument/2006/relationships/image" Target="../media/image45.png"/><Relationship Id="rId4" Type="http://schemas.openxmlformats.org/officeDocument/2006/relationships/hyperlink" Target="https://www.luchik-detstva.ru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fmc.hse.ru/" TargetMode="Externa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96;&#1082;&#1086;&#1083;&#1072;86.&#1077;&#1082;&#1072;&#1090;&#1077;&#1088;&#1080;&#1085;&#1073;&#1091;&#1088;&#1075;.&#1088;&#1092;/upload/sc86_new/files/51/06/510647d33822ee580be330784029f6ab.pdf" TargetMode="External"/><Relationship Id="rId2" Type="http://schemas.openxmlformats.org/officeDocument/2006/relationships/hyperlink" Target="https://&#1096;&#1082;&#1086;&#1083;&#1072;86.&#1077;&#1082;&#1072;&#1090;&#1077;&#1088;&#1080;&#1085;&#1073;&#1091;&#1088;&#1075;.&#1088;&#1092;/upload/sc86_new/files/a7/f0/a7f0ca33114d623264ce0c6d913cdc99.pdf" TargetMode="External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edu.pacc.ru/fincamp2016/" TargetMode="External"/><Relationship Id="rId1" Type="http://schemas.openxmlformats.org/officeDocument/2006/relationships/slideLayout" Target="../slideLayouts/slideLayout3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casegames.ru/games" TargetMode="External"/><Relationship Id="rId2" Type="http://schemas.openxmlformats.org/officeDocument/2006/relationships/hyperlink" Target="https://casegames.ru/chempionat" TargetMode="External"/><Relationship Id="rId1" Type="http://schemas.openxmlformats.org/officeDocument/2006/relationships/slideLayout" Target="../slideLayouts/slideLayout3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lesnayabirzha" TargetMode="External"/><Relationship Id="rId3" Type="http://schemas.openxmlformats.org/officeDocument/2006/relationships/hyperlink" Target="https://fmc.hse.ru/" TargetMode="External"/><Relationship Id="rId7" Type="http://schemas.openxmlformats.org/officeDocument/2006/relationships/hyperlink" Target="https://edu.pacc.ru/" TargetMode="External"/><Relationship Id="rId2" Type="http://schemas.openxmlformats.org/officeDocument/2006/relationships/hyperlink" Target="https://ipk74.ru/kafio/kohed/finan-gram/sayty-po-finansovoy-gramotnosti/" TargetMode="Externa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fincup.ru/" TargetMode="External"/><Relationship Id="rId5" Type="http://schemas.openxmlformats.org/officeDocument/2006/relationships/hyperlink" Target="https://fincult.info/" TargetMode="External"/><Relationship Id="rId4" Type="http://schemas.openxmlformats.org/officeDocument/2006/relationships/hyperlink" Target="https://&#1084;&#1086;&#1080;&#1092;&#1080;&#1085;&#1072;&#1085;&#1089;&#1099;.&#1088;&#1092;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infin.gov.ru/ru/document/?id_4=118377-proekt_natsionalnaya_strategiya_povysheniya_finansovoi_gramotnosti_2017-2023_gg" TargetMode="External"/><Relationship Id="rId7" Type="http://schemas.openxmlformats.org/officeDocument/2006/relationships/hyperlink" Target="https://fg.resh.edu.r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://skiv.instrao.ru/support/demonstratsionnye-materialya/finansovaya-gramotnost.php" TargetMode="External"/><Relationship Id="rId5" Type="http://schemas.openxmlformats.org/officeDocument/2006/relationships/hyperlink" Target="http://skiv.instrao.ru/support/demonstratsionnye-materialya/" TargetMode="External"/><Relationship Id="rId4" Type="http://schemas.openxmlformats.org/officeDocument/2006/relationships/hyperlink" Target="https://fgos.ru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57232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«Формирование финансовой </a:t>
            </a:r>
          </a:p>
          <a:p>
            <a:pPr algn="ctr"/>
            <a:r>
              <a:rPr lang="ru-RU" sz="4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грамотности у обучающихся </a:t>
            </a:r>
          </a:p>
          <a:p>
            <a:pPr algn="ctr"/>
            <a:r>
              <a:rPr lang="ru-RU" sz="4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начальной школы»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91680" y="240983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Cambria" pitchFamily="18" charset="0"/>
              </a:rPr>
              <a:t>МОУ ДУБКОВСКАЯ СШ ЯМР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0152" y="4926011"/>
            <a:ext cx="2622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latin typeface="Cambria" pitchFamily="18" charset="0"/>
              </a:rPr>
              <a:t>В.А. Денисова</a:t>
            </a:r>
          </a:p>
          <a:p>
            <a:pPr algn="r"/>
            <a:r>
              <a:rPr lang="ru-RU" sz="1600" b="1" dirty="0">
                <a:latin typeface="Cambria" pitchFamily="18" charset="0"/>
              </a:rPr>
              <a:t> зам. директора по УВР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99456" y="581610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Cambria" pitchFamily="18" charset="0"/>
              </a:rPr>
              <a:t>16.02.2023 г</a:t>
            </a:r>
          </a:p>
        </p:txBody>
      </p:sp>
      <p:pic>
        <p:nvPicPr>
          <p:cNvPr id="7" name="Picture 2" descr="C:\Users\1\Desktop\hello_html_m77ef7f7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214686"/>
            <a:ext cx="3143272" cy="342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412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603910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dirty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ru-RU" sz="3200" dirty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3200" dirty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ru-RU" sz="3200" dirty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3200" dirty="0">
                <a:solidFill>
                  <a:srgbClr val="C00000"/>
                </a:solidFill>
                <a:latin typeface="Cambria" pitchFamily="18" charset="0"/>
              </a:rPr>
              <a:t>Математика</a:t>
            </a:r>
            <a:r>
              <a:rPr lang="ru-RU" sz="4800" dirty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ru-RU" sz="4800" dirty="0">
                <a:solidFill>
                  <a:srgbClr val="C00000"/>
                </a:solidFill>
                <a:latin typeface="Cambria" pitchFamily="18" charset="0"/>
              </a:rPr>
            </a:b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11560" y="781447"/>
            <a:ext cx="2608791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Grp="1" noChangeAspect="1" noChangeArrowheads="1"/>
          </p:cNvPicPr>
          <p:nvPr>
            <p:ph idx="10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63888" y="739467"/>
            <a:ext cx="518457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-108520" y="1971796"/>
            <a:ext cx="42253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ru-RU" alt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100 копеек = 1 рубль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alt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1 рубль = 100 копеек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C46ABA08-9F00-5947-7077-B12CE4973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016038"/>
            <a:ext cx="4853990" cy="31024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539552" y="332656"/>
            <a:ext cx="8229600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C00000"/>
                </a:solidFill>
                <a:latin typeface="Cambria" pitchFamily="18" charset="0"/>
              </a:rPr>
              <a:t>Математика</a:t>
            </a:r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3174" y="3357562"/>
            <a:ext cx="5931153" cy="3006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1214422"/>
            <a:ext cx="5500726" cy="192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1940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82766"/>
            <a:ext cx="8784976" cy="3456384"/>
          </a:xfrm>
        </p:spPr>
        <p:txBody>
          <a:bodyPr>
            <a:normAutofit fontScale="85000" lnSpcReduction="10000"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F0932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Прочитай отрывок из текста «Похождение рубля» С. Михалкова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F0932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 ответь на вопросы</a:t>
            </a:r>
            <a:endParaRPr lang="ru-RU" sz="18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</a:pPr>
            <a:r>
              <a:rPr lang="ru-RU" sz="18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4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Я  -  Рубль.  Новенький советский бумажный Рубль.  Родился я  в большом кирпичном  доме,  где  у  каждого  входа  и  выхода  стоят  часовые  и  куда ПОСТОРОННИМ ВХОД СТРОГО ВОСПРЕЩАЕТСЯ!</a:t>
            </a:r>
            <a:endParaRPr lang="ru-RU" sz="1400" dirty="0">
              <a:solidFill>
                <a:srgbClr val="30303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</a:pPr>
            <a:r>
              <a:rPr lang="ru-RU" sz="14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     Не успел я появиться на свет, как попал в общество собратьев-близнецов, похожих на  меня  как  две  капли воды.  </a:t>
            </a:r>
            <a:endParaRPr lang="ru-RU" sz="1400" dirty="0">
              <a:solidFill>
                <a:srgbClr val="30303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algn="just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</a:pPr>
            <a:r>
              <a:rPr lang="ru-RU" sz="14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     А  через мгновение я  уже лежал в глубоком мягком помещении.  Я не знал тогда,  что  это помещение называется карманом  и  что всю жизнь мне придется переходить из кармана в карман.</a:t>
            </a:r>
            <a:endParaRPr lang="ru-RU" sz="1400" dirty="0">
              <a:solidFill>
                <a:srgbClr val="30303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algn="just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</a:pPr>
            <a:r>
              <a:rPr lang="ru-RU" sz="14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     Так,   не  успев  даже  попрощаться  со  своими  собратьями,   я  начал самостоятельную жизнь.</a:t>
            </a:r>
            <a:endParaRPr lang="ru-RU" sz="1400" dirty="0">
              <a:solidFill>
                <a:srgbClr val="30303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algn="just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</a:pPr>
            <a:r>
              <a:rPr lang="ru-RU" sz="14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     «Я настоящий трудовой Рубль!  -  с гордостью думал я.  - Интересно, что меня  ждет впереди?  Что  со  мной будет дальше?  Как  меня будут тратить и, главное, на что?..»</a:t>
            </a:r>
            <a:endParaRPr lang="ru-RU" sz="1400" dirty="0">
              <a:solidFill>
                <a:srgbClr val="30303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algn="just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</a:pPr>
            <a:r>
              <a:rPr lang="ru-RU" sz="14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     Прямо из теплого,  уютного кармана рабочей куртки я попал куда-то,  где все  дышало  сыростью и  свежей землей.  Как  я  потом  догадался,  это  был цветочный киоск. Человек, который меня заработал,  хотел доставить радость другим и купил цветы.  Меня начали тратить!"</a:t>
            </a:r>
            <a:endParaRPr lang="ru-RU" sz="3200" b="1" dirty="0">
              <a:solidFill>
                <a:srgbClr val="F0932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57200" y="214148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C00000"/>
                </a:solidFill>
                <a:latin typeface="Cambria" pitchFamily="18" charset="0"/>
              </a:rPr>
              <a:t>Русский язык и литературное чтение</a:t>
            </a:r>
          </a:p>
        </p:txBody>
      </p:sp>
      <p:pic>
        <p:nvPicPr>
          <p:cNvPr id="6" name="Picture 2" descr="http://img-fotki.yandex.ru/get/5353/136596361.57/0_cba91_336cb691_X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32212" y="4339150"/>
            <a:ext cx="2976120" cy="19674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323528" y="4339150"/>
            <a:ext cx="4752528" cy="16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 latinLnBrk="0">
              <a:lnSpc>
                <a:spcPct val="150000"/>
              </a:lnSpc>
              <a:spcBef>
                <a:spcPct val="0"/>
              </a:spcBef>
              <a:buSzPts val="1200"/>
            </a:pPr>
            <a:r>
              <a:rPr lang="ru-RU" sz="1400" b="1" dirty="0">
                <a:solidFill>
                  <a:srgbClr val="30303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Объясни выражение « Я настоящий трудовой Рубль»</a:t>
            </a:r>
          </a:p>
          <a:p>
            <a:pPr lvl="0" fontAlgn="base" latinLnBrk="0">
              <a:lnSpc>
                <a:spcPct val="150000"/>
              </a:lnSpc>
              <a:spcBef>
                <a:spcPct val="0"/>
              </a:spcBef>
              <a:buSzPts val="1200"/>
            </a:pPr>
            <a:r>
              <a:rPr lang="ru-RU" sz="1400" b="1" dirty="0">
                <a:solidFill>
                  <a:srgbClr val="30303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Перечисли способы получения трудового рубля: </a:t>
            </a:r>
          </a:p>
          <a:p>
            <a:pPr lvl="0" fontAlgn="base" latinLnBrk="0">
              <a:lnSpc>
                <a:spcPct val="150000"/>
              </a:lnSpc>
              <a:spcBef>
                <a:spcPct val="0"/>
              </a:spcBef>
              <a:buSzPts val="1200"/>
            </a:pPr>
            <a:r>
              <a:rPr lang="ru-RU" sz="1400" b="1" dirty="0">
                <a:solidFill>
                  <a:srgbClr val="30303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Какие еще способы получения денег встречаются?</a:t>
            </a:r>
          </a:p>
          <a:p>
            <a:pPr lvl="0" fontAlgn="base" latinLnBrk="0">
              <a:lnSpc>
                <a:spcPct val="150000"/>
              </a:lnSpc>
              <a:spcBef>
                <a:spcPct val="0"/>
              </a:spcBef>
              <a:buSzPts val="1200"/>
            </a:pPr>
            <a:r>
              <a:rPr lang="ru-RU" sz="1400" b="1" dirty="0">
                <a:solidFill>
                  <a:srgbClr val="30303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Как ты понимаешь выражение « рубль находится в обращении»? </a:t>
            </a:r>
            <a:endParaRPr lang="ru-RU" sz="1400" b="1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499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539552" y="332656"/>
            <a:ext cx="8229600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C00000"/>
                </a:solidFill>
                <a:latin typeface="Cambria" pitchFamily="18" charset="0"/>
              </a:rPr>
              <a:t>Русский язык и Литературное чтение</a:t>
            </a:r>
          </a:p>
        </p:txBody>
      </p:sp>
      <p:sp>
        <p:nvSpPr>
          <p:cNvPr id="6" name="Заголовок 12"/>
          <p:cNvSpPr>
            <a:spLocks noGrp="1"/>
          </p:cNvSpPr>
          <p:nvPr>
            <p:ph idx="1"/>
          </p:nvPr>
        </p:nvSpPr>
        <p:spPr bwMode="auto">
          <a:xfrm>
            <a:off x="1187624" y="1112978"/>
            <a:ext cx="6624736" cy="49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25000" lnSpcReduction="20000"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ambria" pitchFamily="18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ambria" pitchFamily="18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ambria" pitchFamily="18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ambria" pitchFamily="18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ambria" pitchFamily="18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ambria" pitchFamily="18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ambria" pitchFamily="18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ambria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0932C"/>
              </a:solidFill>
              <a:effectLst/>
              <a:uLnTx/>
              <a:uFillTx/>
              <a:latin typeface="Cambria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2400" b="1" dirty="0">
              <a:solidFill>
                <a:srgbClr val="F0932C"/>
              </a:solidFill>
              <a:latin typeface="Cambria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0932C"/>
              </a:solidFill>
              <a:effectLst/>
              <a:uLnTx/>
              <a:uFillTx/>
              <a:latin typeface="Cambria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0932C"/>
              </a:solidFill>
              <a:effectLst/>
              <a:uLnTx/>
              <a:uFillTx/>
              <a:latin typeface="Cambria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00" b="1" i="0" u="sng" strike="noStrike" kern="1200" cap="none" spc="0" normalizeH="0" baseline="0" noProof="0" dirty="0">
                <a:ln>
                  <a:noFill/>
                </a:ln>
                <a:solidFill>
                  <a:srgbClr val="F0932C"/>
                </a:solidFill>
                <a:effectLst/>
                <a:uLnTx/>
                <a:uFillTx/>
                <a:latin typeface="Cambria"/>
                <a:ea typeface="+mj-ea"/>
                <a:cs typeface="+mj-cs"/>
              </a:rPr>
              <a:t>Ребусы. Отгадайте названия валют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0932C"/>
              </a:solidFill>
              <a:effectLst/>
              <a:uLnTx/>
              <a:uFillTx/>
              <a:latin typeface="Cambria"/>
              <a:ea typeface="+mj-ea"/>
              <a:cs typeface="+mj-cs"/>
            </a:endParaRPr>
          </a:p>
        </p:txBody>
      </p:sp>
      <p:pic>
        <p:nvPicPr>
          <p:cNvPr id="12" name="Объект 2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2964" y="1875732"/>
            <a:ext cx="2496307" cy="1028526"/>
          </a:xfrm>
        </p:spPr>
      </p:pic>
      <p:grpSp>
        <p:nvGrpSpPr>
          <p:cNvPr id="7" name="Группа 6"/>
          <p:cNvGrpSpPr>
            <a:grpSpLocks/>
          </p:cNvGrpSpPr>
          <p:nvPr/>
        </p:nvGrpSpPr>
        <p:grpSpPr bwMode="auto">
          <a:xfrm>
            <a:off x="2841783" y="1517099"/>
            <a:ext cx="2438525" cy="1306307"/>
            <a:chOff x="1364023" y="1233734"/>
            <a:chExt cx="4010309" cy="1907234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364023" y="1233734"/>
              <a:ext cx="4010309" cy="1907234"/>
            </a:xfrm>
            <a:prstGeom prst="rect">
              <a:avLst/>
            </a:prstGeom>
            <a:solidFill>
              <a:srgbClr val="F7C547"/>
            </a:solidFill>
            <a:ln w="12700" cap="flat" cmpd="sng" algn="ctr">
              <a:solidFill>
                <a:srgbClr val="F7C547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2973" y="1368303"/>
              <a:ext cx="3672408" cy="1638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Группа 11"/>
          <p:cNvGrpSpPr>
            <a:grpSpLocks/>
          </p:cNvGrpSpPr>
          <p:nvPr/>
        </p:nvGrpSpPr>
        <p:grpSpPr bwMode="auto">
          <a:xfrm>
            <a:off x="5397342" y="1837641"/>
            <a:ext cx="3528392" cy="1183025"/>
            <a:chOff x="2488900" y="4523614"/>
            <a:chExt cx="5477720" cy="1929721"/>
          </a:xfrm>
        </p:grpSpPr>
        <p:pic>
          <p:nvPicPr>
            <p:cNvPr id="14" name="Рисунок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8900" y="4523614"/>
              <a:ext cx="5477720" cy="1929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Рисунок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0306" y="4680541"/>
              <a:ext cx="1101714" cy="1556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Рисунок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0036" y="4691488"/>
              <a:ext cx="3980270" cy="1545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Прямоугольник 16"/>
          <p:cNvSpPr/>
          <p:nvPr/>
        </p:nvSpPr>
        <p:spPr>
          <a:xfrm>
            <a:off x="1161964" y="3214251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sng" strike="noStrike" kern="0" cap="none" spc="0" normalizeH="0" baseline="0" noProof="0" dirty="0">
                <a:ln>
                  <a:noFill/>
                </a:ln>
                <a:solidFill>
                  <a:srgbClr val="F0932C"/>
                </a:solidFill>
                <a:effectLst/>
                <a:uLnTx/>
                <a:uFillTx/>
                <a:latin typeface="Cambria"/>
                <a:ea typeface="+mj-ea"/>
                <a:cs typeface="Times New Roman" pitchFamily="18" charset="0"/>
              </a:rPr>
              <a:t>Анаграммы. Расшифруйте слова</a:t>
            </a:r>
            <a:endParaRPr kumimoji="0" lang="ru-RU" sz="12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28" y="3789040"/>
            <a:ext cx="83003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 latinLnBrk="0">
              <a:spcBef>
                <a:spcPct val="0"/>
              </a:spcBef>
            </a:pPr>
            <a:r>
              <a:rPr lang="ru-RU" sz="3200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СИПЕНЯ </a:t>
            </a:r>
            <a:r>
              <a:rPr lang="ru-RU" sz="3200" b="1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(ПЕНСИЯ)</a:t>
            </a:r>
          </a:p>
          <a:p>
            <a:pPr lvl="0" fontAlgn="base" latinLnBrk="0">
              <a:spcBef>
                <a:spcPct val="0"/>
              </a:spcBef>
            </a:pPr>
            <a:r>
              <a:rPr lang="ru-RU" sz="3200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ЛАКМЕРА</a:t>
            </a:r>
            <a:r>
              <a:rPr lang="ru-RU" sz="3200" b="1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(РЕКЛАМА)</a:t>
            </a:r>
          </a:p>
          <a:p>
            <a:pPr lvl="0" fontAlgn="base" latinLnBrk="0">
              <a:spcBef>
                <a:spcPct val="0"/>
              </a:spcBef>
            </a:pPr>
            <a:r>
              <a:rPr lang="ru-RU" sz="3200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ПАРТАЛАЗ</a:t>
            </a:r>
            <a:r>
              <a:rPr lang="ru-RU" sz="3200" b="1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(ЗАРПЛАТА)</a:t>
            </a:r>
          </a:p>
          <a:p>
            <a:pPr lvl="0" fontAlgn="base" latinLnBrk="0">
              <a:spcBef>
                <a:spcPct val="0"/>
              </a:spcBef>
            </a:pPr>
            <a:r>
              <a:rPr lang="ru-RU" sz="3200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ОВОДРОГ</a:t>
            </a:r>
            <a:r>
              <a:rPr lang="ru-RU" sz="3200" b="1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 (ДОГОВОР)</a:t>
            </a:r>
          </a:p>
          <a:p>
            <a:pPr lvl="0" fontAlgn="base" latinLnBrk="0">
              <a:spcBef>
                <a:spcPct val="0"/>
              </a:spcBef>
            </a:pPr>
            <a:r>
              <a:rPr lang="ru-RU" sz="3200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КАНОЭКОМИ</a:t>
            </a:r>
            <a:r>
              <a:rPr lang="ru-RU" sz="2800" b="1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 </a:t>
            </a:r>
            <a:r>
              <a:rPr lang="ru-RU" sz="3200" b="1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(ЭКОНОМИКА)</a:t>
            </a:r>
          </a:p>
        </p:txBody>
      </p:sp>
      <p:pic>
        <p:nvPicPr>
          <p:cNvPr id="19" name="Picture 2" descr="http://www.cliparthut.com/clip-arts/346/mystery-clip-art-346644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9745" y="3776438"/>
            <a:ext cx="3291239" cy="2289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2919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902292-B439-06B6-84C2-09A0BFB21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692696"/>
            <a:ext cx="8306121" cy="438944"/>
          </a:xfrm>
        </p:spPr>
        <p:txBody>
          <a:bodyPr/>
          <a:lstStyle/>
          <a:p>
            <a:r>
              <a:rPr lang="ru-RU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Русский язык и Литературное чтение</a:t>
            </a:r>
            <a:r>
              <a:rPr lang="ru-RU" sz="4400" b="1" dirty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ru-RU" sz="4400" b="1" dirty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4400" b="1" dirty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ru-RU" sz="4400" b="1" dirty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2800" b="1" dirty="0">
                <a:solidFill>
                  <a:srgbClr val="F093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Соедини линиями продолжение пословицы</a:t>
            </a:r>
            <a:r>
              <a:rPr lang="ru-RU" u="sng" dirty="0"/>
              <a:t/>
            </a:r>
            <a:br>
              <a:rPr lang="ru-RU" u="sng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DD423CC-39D7-862D-281A-10FF2430E42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sz="2000" dirty="0">
                <a:latin typeface="Cambria" pitchFamily="18" charset="0"/>
                <a:ea typeface="Times New Roman" pitchFamily="18" charset="0"/>
                <a:cs typeface="Calibri" pitchFamily="34" charset="0"/>
              </a:rPr>
              <a:t>Береги хлеб для еды,</a:t>
            </a:r>
          </a:p>
          <a:p>
            <a:r>
              <a:rPr lang="ru-RU" sz="2000" dirty="0">
                <a:latin typeface="Cambria" pitchFamily="18" charset="0"/>
                <a:ea typeface="Times New Roman" pitchFamily="18" charset="0"/>
                <a:cs typeface="Calibri" pitchFamily="34" charset="0"/>
              </a:rPr>
              <a:t>Без денег торговать,</a:t>
            </a:r>
          </a:p>
          <a:p>
            <a:r>
              <a:rPr lang="ru-RU" sz="2000" dirty="0">
                <a:latin typeface="Cambria" pitchFamily="18" charset="0"/>
                <a:ea typeface="Times New Roman" pitchFamily="18" charset="0"/>
                <a:cs typeface="Calibri" pitchFamily="34" charset="0"/>
              </a:rPr>
              <a:t>Богатому не спится,</a:t>
            </a:r>
            <a:endParaRPr lang="ru-RU" dirty="0">
              <a:latin typeface="Cambria" pitchFamily="18" charset="0"/>
              <a:cs typeface="Calibri" pitchFamily="34" charset="0"/>
            </a:endParaRPr>
          </a:p>
          <a:p>
            <a:r>
              <a:rPr lang="ru-RU" sz="2000" dirty="0">
                <a:solidFill>
                  <a:srgbClr val="303030"/>
                </a:solidFill>
                <a:latin typeface="Cambria" pitchFamily="18" charset="0"/>
                <a:ea typeface="Times New Roman" pitchFamily="18" charset="0"/>
                <a:cs typeface="Calibri" pitchFamily="34" charset="0"/>
              </a:rPr>
              <a:t>Когда деньги говорят,</a:t>
            </a:r>
          </a:p>
          <a:p>
            <a:r>
              <a:rPr lang="ru-RU" sz="2000" dirty="0">
                <a:solidFill>
                  <a:srgbClr val="303030"/>
                </a:solidFill>
                <a:latin typeface="Cambria" pitchFamily="18" charset="0"/>
                <a:ea typeface="Times New Roman" pitchFamily="18" charset="0"/>
                <a:cs typeface="Calibri" pitchFamily="34" charset="0"/>
              </a:rPr>
              <a:t>Есть грош,                                              </a:t>
            </a:r>
          </a:p>
          <a:p>
            <a:r>
              <a:rPr lang="ru-RU" sz="2000" dirty="0">
                <a:solidFill>
                  <a:srgbClr val="303030"/>
                </a:solidFill>
                <a:latin typeface="Cambria" pitchFamily="18" charset="0"/>
                <a:ea typeface="Times New Roman" pitchFamily="18" charset="0"/>
                <a:cs typeface="Calibri" pitchFamily="34" charset="0"/>
              </a:rPr>
              <a:t>Денежка дорожку</a:t>
            </a: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0D02B67-17DA-CC97-0E91-0218E1086F8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11960" y="2063396"/>
            <a:ext cx="4098422" cy="3311189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Cambria" pitchFamily="18" charset="0"/>
                <a:ea typeface="Times New Roman" pitchFamily="18" charset="0"/>
                <a:cs typeface="Calibri" pitchFamily="34" charset="0"/>
              </a:rPr>
              <a:t>богатый вора боится.</a:t>
            </a:r>
          </a:p>
          <a:p>
            <a:r>
              <a:rPr lang="ru-RU" sz="2000" dirty="0">
                <a:solidFill>
                  <a:srgbClr val="303030"/>
                </a:solidFill>
                <a:latin typeface="Cambria" pitchFamily="18" charset="0"/>
                <a:ea typeface="Times New Roman" pitchFamily="18" charset="0"/>
                <a:cs typeface="Calibri" pitchFamily="34" charset="0"/>
              </a:rPr>
              <a:t>тогда правда молчит...</a:t>
            </a:r>
            <a:endParaRPr lang="ru-RU" sz="2000" dirty="0">
              <a:latin typeface="Cambria" pitchFamily="18" charset="0"/>
              <a:ea typeface="Times New Roman" pitchFamily="18" charset="0"/>
              <a:cs typeface="Calibri" pitchFamily="34" charset="0"/>
            </a:endParaRPr>
          </a:p>
          <a:p>
            <a:r>
              <a:rPr lang="ru-RU" sz="2000" dirty="0">
                <a:solidFill>
                  <a:srgbClr val="303030"/>
                </a:solidFill>
                <a:latin typeface="Cambria" pitchFamily="18" charset="0"/>
                <a:ea typeface="Times New Roman" pitchFamily="18" charset="0"/>
                <a:cs typeface="Calibri" pitchFamily="34" charset="0"/>
              </a:rPr>
              <a:t>так будет и рожь</a:t>
            </a:r>
          </a:p>
          <a:p>
            <a:r>
              <a:rPr lang="ru-RU" sz="2000" dirty="0">
                <a:latin typeface="Cambria" pitchFamily="18" charset="0"/>
                <a:ea typeface="Times New Roman" pitchFamily="18" charset="0"/>
                <a:cs typeface="Calibri" pitchFamily="34" charset="0"/>
              </a:rPr>
              <a:t>как без соли хлебать</a:t>
            </a:r>
          </a:p>
          <a:p>
            <a:r>
              <a:rPr lang="ru-RU" sz="2000" dirty="0">
                <a:solidFill>
                  <a:srgbClr val="303030"/>
                </a:solidFill>
                <a:latin typeface="Cambria" pitchFamily="18" charset="0"/>
                <a:ea typeface="Times New Roman" pitchFamily="18" charset="0"/>
                <a:cs typeface="Calibri" pitchFamily="34" charset="0"/>
              </a:rPr>
              <a:t>прокладывает.   </a:t>
            </a:r>
            <a:endParaRPr lang="ru-RU" dirty="0">
              <a:latin typeface="Cambria" pitchFamily="18" charset="0"/>
              <a:ea typeface="Times New Roman" pitchFamily="18" charset="0"/>
              <a:cs typeface="Calibri" pitchFamily="34" charset="0"/>
            </a:endParaRPr>
          </a:p>
          <a:p>
            <a:r>
              <a:rPr lang="ru-RU" sz="2000" dirty="0">
                <a:latin typeface="Cambria" pitchFamily="18" charset="0"/>
                <a:ea typeface="Times New Roman" pitchFamily="18" charset="0"/>
                <a:cs typeface="Calibri" pitchFamily="34" charset="0"/>
              </a:rPr>
              <a:t>а деньги для  Беды.                                   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0978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8336" y="185008"/>
            <a:ext cx="8229600" cy="460648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sz="3600" b="1" u="sng" dirty="0">
                <a:solidFill>
                  <a:srgbClr val="F0932C"/>
                </a:solidFill>
                <a:latin typeface="Cambria" pitchFamily="18" charset="0"/>
                <a:ea typeface="Times New Roman" pitchFamily="18" charset="0"/>
                <a:cs typeface="Calibri" pitchFamily="34" charset="0"/>
              </a:rPr>
              <a:t>Закончи верные утверждения</a:t>
            </a:r>
            <a:endParaRPr lang="ru-RU" u="sng" dirty="0">
              <a:latin typeface="Cambria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39552" y="332656"/>
            <a:ext cx="8229600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025453"/>
            <a:ext cx="3779912" cy="193899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Лишние  …– лишняя забота.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деньги</a:t>
            </a:r>
            <a:endParaRPr lang="ru-RU" sz="20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гривны </a:t>
            </a:r>
            <a:endParaRPr lang="ru-RU" sz="20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драхмы</a:t>
            </a:r>
            <a:endParaRPr lang="ru-RU" sz="20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ракушки</a:t>
            </a:r>
            <a:endParaRPr lang="ru-RU" sz="20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60584" y="1041290"/>
            <a:ext cx="3779912" cy="193899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Хуже всех бед, когда денег … 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куча</a:t>
            </a:r>
            <a:endParaRPr lang="ru-RU" sz="20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туча</a:t>
            </a:r>
            <a:endParaRPr lang="ru-RU" sz="20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нет</a:t>
            </a:r>
            <a:endParaRPr lang="ru-RU" sz="20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 гора</a:t>
            </a:r>
            <a:endParaRPr lang="ru-RU" sz="20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4440" y="3438128"/>
            <a:ext cx="3779912" cy="163121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Уговор дороже  …. .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дров</a:t>
            </a:r>
            <a:endParaRPr lang="ru-RU" sz="20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денег</a:t>
            </a:r>
            <a:endParaRPr lang="ru-RU" sz="20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 конфет</a:t>
            </a:r>
            <a:endParaRPr lang="ru-RU" sz="20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 игрушек</a:t>
            </a:r>
            <a:endParaRPr lang="ru-RU" sz="20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60584" y="3438128"/>
            <a:ext cx="3775894" cy="163121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Копейка рубль  …  .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прячет</a:t>
            </a:r>
            <a:endParaRPr lang="ru-RU" sz="20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 укрывает</a:t>
            </a:r>
            <a:endParaRPr lang="ru-RU" sz="20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  бережёт</a:t>
            </a:r>
            <a:endParaRPr lang="ru-RU" sz="20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  стережёт</a:t>
            </a:r>
            <a:endParaRPr lang="ru-RU" sz="20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411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2900" y="544640"/>
            <a:ext cx="8229600" cy="580103"/>
          </a:xfrm>
        </p:spPr>
        <p:txBody>
          <a:bodyPr>
            <a:noAutofit/>
          </a:bodyPr>
          <a:lstStyle/>
          <a:p>
            <a:pPr algn="ctr"/>
            <a:endParaRPr lang="ru-RU" sz="3200" b="1" dirty="0">
              <a:solidFill>
                <a:srgbClr val="F0932C"/>
              </a:solidFill>
              <a:latin typeface="Cambria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>
              <a:solidFill>
                <a:srgbClr val="F0932C"/>
              </a:solidFill>
              <a:latin typeface="Cambria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rgbClr val="F0932C"/>
                </a:solidFill>
                <a:latin typeface="Cambria"/>
                <a:ea typeface="Calibri" panose="020F0502020204030204" pitchFamily="34" charset="0"/>
                <a:cs typeface="Times New Roman" panose="02020603050405020304" pitchFamily="18" charset="0"/>
              </a:rPr>
              <a:t>Загадки «Доскажи словечко»</a:t>
            </a:r>
            <a:r>
              <a:rPr lang="ru-RU" sz="3200" dirty="0">
                <a:solidFill>
                  <a:srgbClr val="F7C54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F7C54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dirty="0"/>
          </a:p>
          <a:p>
            <a:pPr algn="ctr"/>
            <a:endParaRPr lang="ru-RU" sz="32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39552" y="332656"/>
            <a:ext cx="8229600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795767" y="1473504"/>
            <a:ext cx="3203575" cy="17272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 latinLnBrk="0">
              <a:spcBef>
                <a:spcPct val="0"/>
              </a:spcBef>
            </a:pPr>
            <a:r>
              <a:rPr lang="ru-RU" sz="2200" dirty="0">
                <a:solidFill>
                  <a:srgbClr val="30303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Получил купец доход,</a:t>
            </a:r>
          </a:p>
          <a:p>
            <a:pPr lvl="0" algn="ctr" fontAlgn="base" latinLnBrk="0">
              <a:spcBef>
                <a:spcPct val="0"/>
              </a:spcBef>
            </a:pPr>
            <a:r>
              <a:rPr lang="ru-RU" sz="2200" dirty="0">
                <a:solidFill>
                  <a:srgbClr val="30303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Увеличил оборот,</a:t>
            </a:r>
          </a:p>
          <a:p>
            <a:pPr lvl="0" algn="ctr" fontAlgn="base" latinLnBrk="0">
              <a:spcBef>
                <a:spcPct val="0"/>
              </a:spcBef>
            </a:pPr>
            <a:r>
              <a:rPr lang="ru-RU" sz="2200" dirty="0">
                <a:solidFill>
                  <a:srgbClr val="30303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Все расходы оплатил,</a:t>
            </a:r>
          </a:p>
          <a:p>
            <a:pPr lvl="0" algn="ctr" fontAlgn="base" latinLnBrk="0">
              <a:spcBef>
                <a:spcPct val="0"/>
              </a:spcBef>
            </a:pPr>
            <a:r>
              <a:rPr lang="ru-RU" sz="2200" dirty="0">
                <a:solidFill>
                  <a:srgbClr val="30303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Свою </a:t>
            </a:r>
            <a:r>
              <a:rPr lang="ru-RU" sz="2200" b="1" dirty="0">
                <a:solidFill>
                  <a:srgbClr val="C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ДОЛЮ</a:t>
            </a:r>
            <a:r>
              <a:rPr lang="ru-RU" sz="2200" b="1" dirty="0">
                <a:solidFill>
                  <a:srgbClr val="30303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200" dirty="0">
                <a:solidFill>
                  <a:srgbClr val="30303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получил.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5069029" y="1513880"/>
            <a:ext cx="3203575" cy="17272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lvl="0" algn="ctr" latinLnBrk="0">
              <a:defRPr/>
            </a:pPr>
            <a:r>
              <a:rPr lang="ru-RU" dirty="0">
                <a:solidFill>
                  <a:srgbClr val="000000">
                    <a:lumMod val="95000"/>
                    <a:lumOff val="5000"/>
                  </a:srgbClr>
                </a:solidFill>
                <a:latin typeface="Cambria"/>
              </a:rPr>
              <a:t>Обязан деньги ты вложить,</a:t>
            </a:r>
          </a:p>
          <a:p>
            <a:pPr lvl="0" algn="ctr" latinLnBrk="0">
              <a:defRPr/>
            </a:pPr>
            <a:r>
              <a:rPr lang="ru-RU" dirty="0">
                <a:solidFill>
                  <a:srgbClr val="000000">
                    <a:lumMod val="95000"/>
                    <a:lumOff val="5000"/>
                  </a:srgbClr>
                </a:solidFill>
                <a:latin typeface="Cambria"/>
              </a:rPr>
              <a:t>Чтоб производство запустить,</a:t>
            </a:r>
          </a:p>
          <a:p>
            <a:pPr lvl="0" algn="ctr" latinLnBrk="0">
              <a:defRPr/>
            </a:pPr>
            <a:r>
              <a:rPr lang="ru-RU" dirty="0">
                <a:solidFill>
                  <a:srgbClr val="000000">
                    <a:lumMod val="95000"/>
                    <a:lumOff val="5000"/>
                  </a:srgbClr>
                </a:solidFill>
                <a:latin typeface="Cambria"/>
              </a:rPr>
              <a:t>И чтоб ты прибыль получал</a:t>
            </a:r>
          </a:p>
          <a:p>
            <a:pPr lvl="0" algn="ctr" latinLnBrk="0">
              <a:defRPr/>
            </a:pPr>
            <a:r>
              <a:rPr lang="ru-RU" dirty="0">
                <a:solidFill>
                  <a:srgbClr val="000000">
                    <a:lumMod val="95000"/>
                    <a:lumOff val="5000"/>
                  </a:srgbClr>
                </a:solidFill>
                <a:latin typeface="Cambria"/>
              </a:rPr>
              <a:t>Начальный нужен </a:t>
            </a:r>
            <a:r>
              <a:rPr lang="ru-RU" b="1" dirty="0">
                <a:solidFill>
                  <a:srgbClr val="C00000"/>
                </a:solidFill>
                <a:latin typeface="Cambria"/>
              </a:rPr>
              <a:t>КАПИТАЛ</a:t>
            </a:r>
            <a:endParaRPr lang="ru-RU" b="1" dirty="0">
              <a:solidFill>
                <a:srgbClr val="000000">
                  <a:lumMod val="95000"/>
                  <a:lumOff val="5000"/>
                </a:srgbClr>
              </a:solidFill>
              <a:latin typeface="Cambria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683568" y="3653966"/>
            <a:ext cx="3629669" cy="194421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lvl="0" algn="ctr" latinLnBrk="0">
              <a:defRPr/>
            </a:pPr>
            <a:r>
              <a:rPr lang="ru-RU" sz="2000" dirty="0">
                <a:solidFill>
                  <a:srgbClr val="000000">
                    <a:lumMod val="95000"/>
                    <a:lumOff val="5000"/>
                  </a:srgbClr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Деньги взяты в долг, на срок</a:t>
            </a:r>
          </a:p>
          <a:p>
            <a:pPr lvl="0" algn="ctr" latinLnBrk="0">
              <a:defRPr/>
            </a:pPr>
            <a:r>
              <a:rPr lang="ru-RU" sz="2000" dirty="0">
                <a:solidFill>
                  <a:srgbClr val="000000">
                    <a:lumMod val="95000"/>
                    <a:lumOff val="5000"/>
                  </a:srgbClr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возможно, под залог.</a:t>
            </a:r>
          </a:p>
          <a:p>
            <a:pPr lvl="0" algn="ctr" latinLnBrk="0">
              <a:defRPr/>
            </a:pPr>
            <a:r>
              <a:rPr lang="ru-RU" sz="2000" dirty="0">
                <a:solidFill>
                  <a:srgbClr val="000000">
                    <a:lumMod val="95000"/>
                    <a:lumOff val="5000"/>
                  </a:srgbClr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Делу это не вредит,</a:t>
            </a:r>
          </a:p>
          <a:p>
            <a:pPr lvl="0" algn="ctr" latinLnBrk="0">
              <a:defRPr/>
            </a:pPr>
            <a:r>
              <a:rPr lang="ru-RU" sz="2000" dirty="0">
                <a:solidFill>
                  <a:srgbClr val="000000">
                    <a:lumMod val="95000"/>
                    <a:lumOff val="5000"/>
                  </a:srgbClr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Коль под дело взят </a:t>
            </a:r>
            <a:r>
              <a:rPr lang="ru-RU" sz="2000" b="1" dirty="0">
                <a:solidFill>
                  <a:srgbClr val="C00000"/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КРЕДИТ</a:t>
            </a:r>
            <a:endParaRPr lang="ru-RU" sz="2000" dirty="0">
              <a:solidFill>
                <a:srgbClr val="000000">
                  <a:lumMod val="95000"/>
                  <a:lumOff val="5000"/>
                </a:srgbClr>
              </a:solidFill>
              <a:latin typeface="Cambria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4889208" y="3630217"/>
            <a:ext cx="3563216" cy="194421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lvl="0" algn="ctr" latinLnBrk="0">
              <a:defRPr/>
            </a:pPr>
            <a:r>
              <a:rPr lang="ru-RU" dirty="0">
                <a:solidFill>
                  <a:srgbClr val="000000">
                    <a:lumMod val="95000"/>
                    <a:lumOff val="5000"/>
                  </a:srgbClr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Продукт труда, что можно обменять,</a:t>
            </a:r>
          </a:p>
          <a:p>
            <a:pPr lvl="0" algn="ctr" latinLnBrk="0">
              <a:defRPr/>
            </a:pPr>
            <a:r>
              <a:rPr lang="ru-RU" dirty="0">
                <a:solidFill>
                  <a:srgbClr val="000000">
                    <a:lumMod val="95000"/>
                    <a:lumOff val="5000"/>
                  </a:srgbClr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Купить и самому перепродать …</a:t>
            </a:r>
          </a:p>
          <a:p>
            <a:pPr lvl="0" algn="ctr" latinLnBrk="0">
              <a:defRPr/>
            </a:pPr>
            <a:r>
              <a:rPr lang="ru-RU" dirty="0">
                <a:solidFill>
                  <a:srgbClr val="000000">
                    <a:lumMod val="95000"/>
                    <a:lumOff val="5000"/>
                  </a:srgbClr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Свезти на ярмарку, на рынок, на базар.</a:t>
            </a:r>
          </a:p>
          <a:p>
            <a:pPr lvl="0" algn="ctr" latinLnBrk="0">
              <a:defRPr/>
            </a:pPr>
            <a:r>
              <a:rPr lang="ru-RU" dirty="0">
                <a:solidFill>
                  <a:srgbClr val="000000">
                    <a:lumMod val="95000"/>
                    <a:lumOff val="5000"/>
                  </a:srgbClr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это за продукт? Скажи – </a:t>
            </a:r>
            <a:r>
              <a:rPr lang="ru-RU" b="1" dirty="0">
                <a:solidFill>
                  <a:srgbClr val="C00000"/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ТОВАР</a:t>
            </a:r>
            <a:endParaRPr lang="ru-RU" dirty="0">
              <a:solidFill>
                <a:srgbClr val="000000">
                  <a:lumMod val="95000"/>
                  <a:lumOff val="5000"/>
                </a:srgbClr>
              </a:solidFill>
              <a:latin typeface="Cambria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093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20472" cy="1389655"/>
          </a:xfrm>
        </p:spPr>
        <p:txBody>
          <a:bodyPr>
            <a:normAutofit fontScale="90000"/>
          </a:bodyPr>
          <a:lstStyle/>
          <a:p>
            <a:pPr algn="ctr">
              <a:buNone/>
            </a:pPr>
            <a:r>
              <a:rPr lang="ru-RU" sz="36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«мастерской кондитера»</a:t>
            </a:r>
            <a:br>
              <a:rPr lang="ru-RU" sz="36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Сколько стоит торт?</a:t>
            </a:r>
            <a:br>
              <a:rPr lang="ru-RU" sz="36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2" y="1164603"/>
            <a:ext cx="8229600" cy="460648"/>
          </a:xfrm>
        </p:spPr>
        <p:txBody>
          <a:bodyPr/>
          <a:lstStyle/>
          <a:p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ТЕХНОЛОГИя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0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2" y="2060849"/>
            <a:ext cx="2714612" cy="3384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ПРОТ 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2060848"/>
            <a:ext cx="3071834" cy="3384375"/>
          </a:xfrm>
          <a:prstGeom prst="rect">
            <a:avLst/>
          </a:prstGeom>
        </p:spPr>
      </p:pic>
      <p:pic>
        <p:nvPicPr>
          <p:cNvPr id="7" name="Picture 2" descr="http://www.cvk-vityaz.ru/_img/catalog/cakes-mak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83524" y="2124370"/>
            <a:ext cx="2564940" cy="33208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539552" y="332656"/>
            <a:ext cx="8229600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C00000"/>
                </a:solidFill>
                <a:latin typeface="Cambria" pitchFamily="18" charset="0"/>
              </a:rPr>
              <a:t>Внеурочная деятельность.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C00000"/>
                </a:solidFill>
                <a:latin typeface="Cambria" pitchFamily="18" charset="0"/>
              </a:rPr>
              <a:t>«Разговор о правильном питании»</a:t>
            </a:r>
          </a:p>
        </p:txBody>
      </p:sp>
      <p:pic>
        <p:nvPicPr>
          <p:cNvPr id="2050" name="Picture 2" descr="https://cstor.nn2.ru/forum/data/forum/images/2015-10/131827252-1.zdorovoe-pitan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8638" y="1060382"/>
            <a:ext cx="2114174" cy="292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217" y="1094970"/>
            <a:ext cx="3808512" cy="28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789040"/>
            <a:ext cx="3952975" cy="296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67944" y="1772816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Cambria" pitchFamily="18" charset="0"/>
              </a:rPr>
              <a:t>Игра 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  <a:latin typeface="Cambria" pitchFamily="18" charset="0"/>
              </a:rPr>
              <a:t>«Магазин»</a:t>
            </a:r>
          </a:p>
        </p:txBody>
      </p:sp>
    </p:spTree>
    <p:extLst>
      <p:ext uri="{BB962C8B-B14F-4D97-AF65-F5344CB8AC3E}">
        <p14:creationId xmlns:p14="http://schemas.microsoft.com/office/powerpoint/2010/main" xmlns="" val="254299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vashifinancy.ru/books/img/Shapka_straniczy__15676822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7203939" cy="4824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179512" y="332656"/>
            <a:ext cx="8856984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C00000"/>
                </a:solidFill>
                <a:latin typeface="Cambria" pitchFamily="18" charset="0"/>
              </a:rPr>
              <a:t>Внеурочная деятельность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C00000"/>
                </a:solidFill>
                <a:latin typeface="Cambria" pitchFamily="18" charset="0"/>
              </a:rPr>
              <a:t> «Финансовая грамотность» </a:t>
            </a:r>
          </a:p>
        </p:txBody>
      </p:sp>
    </p:spTree>
    <p:extLst>
      <p:ext uri="{BB962C8B-B14F-4D97-AF65-F5344CB8AC3E}">
        <p14:creationId xmlns:p14="http://schemas.microsoft.com/office/powerpoint/2010/main" xmlns="" val="416701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312241"/>
            <a:ext cx="9144000" cy="1872208"/>
          </a:xfrm>
        </p:spPr>
        <p:txBody>
          <a:bodyPr>
            <a:noAutofit/>
          </a:bodyPr>
          <a:lstStyle/>
          <a:p>
            <a:endParaRPr lang="ru-RU" altLang="ko-KR" sz="2800" b="1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  <a:cs typeface="Arial" pitchFamily="34" charset="0"/>
            </a:endParaRPr>
          </a:p>
          <a:p>
            <a:pPr algn="ctr"/>
            <a:r>
              <a:rPr lang="ru-RU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   </a:t>
            </a:r>
            <a:r>
              <a:rPr lang="ru-RU" altLang="ko-KR" sz="3200" b="1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cs typeface="Arial" pitchFamily="34" charset="0"/>
              </a:rPr>
              <a:t>«Нажить много денег – храбрость; сохранить их – мудрость, а умело                    расходовать – искусство».</a:t>
            </a:r>
          </a:p>
          <a:p>
            <a:pPr algn="ctr"/>
            <a:r>
              <a:rPr lang="ru-RU" altLang="ko-KR" b="1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cs typeface="Arial" pitchFamily="34" charset="0"/>
              </a:rPr>
              <a:t>                                                                                                 Бертольд Авербах</a:t>
            </a:r>
            <a:endParaRPr lang="en-US" altLang="ko-KR" b="1" dirty="0">
              <a:solidFill>
                <a:schemeClr val="accent5">
                  <a:lumMod val="75000"/>
                </a:schemeClr>
              </a:solidFill>
              <a:latin typeface="Cambria" pitchFamily="18" charset="0"/>
              <a:cs typeface="Arial" pitchFamily="34" charset="0"/>
            </a:endParaRPr>
          </a:p>
        </p:txBody>
      </p:sp>
      <p:pic>
        <p:nvPicPr>
          <p:cNvPr id="8" name="Рисунок 7" descr="https://avatars.mds.yandex.net/get-zen_doc/1246934/pub_5ce704bf740ccd00b332500e_5ce976b444f2e000b49f5862/scale_120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8897" y="3140968"/>
            <a:ext cx="4038446" cy="29244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Объект 7">
            <a:extLst>
              <a:ext uri="{FF2B5EF4-FFF2-40B4-BE49-F238E27FC236}">
                <a16:creationId xmlns:a16="http://schemas.microsoft.com/office/drawing/2014/main" xmlns="" id="{7F904EEF-6C05-888F-9F88-A6D99C6DFEB4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2479912"/>
            <a:ext cx="4266358" cy="2924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86" y="260649"/>
            <a:ext cx="8229600" cy="96966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Формы игровой технологии во внеурочной  деятельности</a:t>
            </a:r>
            <a:endParaRPr lang="ru-RU" sz="3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xmlns="" val="694900550"/>
              </p:ext>
            </p:extLst>
          </p:nvPr>
        </p:nvGraphicFramePr>
        <p:xfrm>
          <a:off x="271490" y="1489320"/>
          <a:ext cx="8032777" cy="3929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340388"/>
          </a:xfrm>
        </p:spPr>
        <p:txBody>
          <a:bodyPr>
            <a:normAutofit fontScale="90000"/>
          </a:bodyPr>
          <a:lstStyle/>
          <a:p>
            <a:pPr algn="ctr">
              <a:buNone/>
            </a:pP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Банк игр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xmlns="" val="668350744"/>
              </p:ext>
            </p:extLst>
          </p:nvPr>
        </p:nvGraphicFramePr>
        <p:xfrm>
          <a:off x="0" y="357166"/>
          <a:ext cx="9144000" cy="2783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08704669"/>
              </p:ext>
            </p:extLst>
          </p:nvPr>
        </p:nvGraphicFramePr>
        <p:xfrm>
          <a:off x="0" y="2780928"/>
          <a:ext cx="9144000" cy="1862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xmlns="" val="3598981550"/>
              </p:ext>
            </p:extLst>
          </p:nvPr>
        </p:nvGraphicFramePr>
        <p:xfrm>
          <a:off x="0" y="4643446"/>
          <a:ext cx="9144000" cy="2214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Банк игр 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2980980547"/>
              </p:ext>
            </p:extLst>
          </p:nvPr>
        </p:nvGraphicFramePr>
        <p:xfrm>
          <a:off x="107504" y="332656"/>
          <a:ext cx="8185820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55946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251520" y="260648"/>
          <a:ext cx="8640960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51615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20688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/>
              <a:t>Игровой прием работа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1011391755"/>
              </p:ext>
            </p:extLst>
          </p:nvPr>
        </p:nvGraphicFramePr>
        <p:xfrm>
          <a:off x="0" y="260648"/>
          <a:ext cx="8820472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82583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Схема 7"/>
          <p:cNvGraphicFramePr/>
          <p:nvPr/>
        </p:nvGraphicFramePr>
        <p:xfrm>
          <a:off x="395536" y="188640"/>
          <a:ext cx="8496944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05222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179512" y="332656"/>
            <a:ext cx="8856984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C00000"/>
                </a:solidFill>
                <a:latin typeface="Cambria" pitchFamily="18" charset="0"/>
              </a:rPr>
              <a:t>Интернет - ресурсы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72815"/>
            <a:ext cx="4284476" cy="21560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hlinkClick r:id="rId3" tooltip="https://fmc.hse.ru/primarySchool"/>
          </p:cNvPr>
          <p:cNvSpPr txBox="1"/>
          <p:nvPr/>
        </p:nvSpPr>
        <p:spPr>
          <a:xfrm>
            <a:off x="467544" y="119675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https://fmc.hse.ru/primarySchool</a:t>
            </a:r>
            <a:endParaRPr lang="ru-RU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1049" y="4193604"/>
            <a:ext cx="5829716" cy="26643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00192" y="4891275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https://xn--80aatdhgrb3d.xn--p1ai/site/abilities-kids</a:t>
            </a:r>
            <a:endParaRPr lang="ru-RU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451" y="2085489"/>
            <a:ext cx="4424586" cy="2249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16016" y="1381418"/>
            <a:ext cx="4316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https://www.fingram39.ru/materials/nachalnaya-shkola/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7840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720" y="3445437"/>
            <a:ext cx="4521821" cy="460648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https://xn--e1agfgfdc8ayf.xn--p1ai/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89" y="3934079"/>
            <a:ext cx="3832832" cy="252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179512" y="332656"/>
            <a:ext cx="8856984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C00000"/>
                </a:solidFill>
                <a:latin typeface="Cambria" pitchFamily="18" charset="0"/>
              </a:rPr>
              <a:t>Интернет - ресурсы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9861A09-DE8E-DAF6-6CDE-CCBB5F028BAB}"/>
              </a:ext>
            </a:extLst>
          </p:cNvPr>
          <p:cNvSpPr txBox="1"/>
          <p:nvPr/>
        </p:nvSpPr>
        <p:spPr>
          <a:xfrm>
            <a:off x="179512" y="821298"/>
            <a:ext cx="8352928" cy="2739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https://моифинансы.рф/materials/animirovannye-prezentacii-po-finansovoj-gramotnosti-dlya-uchenikov-2-4-klassov/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МАТЕРИАЛЫ ДЛЯ ПРОВЕДЕНИЯ УРОКОВ</a:t>
            </a: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Методические материалы для проведения уроков  подготовлены экспертами Дирекции финансовой грамотности НИФИ Минфина России и Федерального методического центра повышения финансовой грамотности  РАНХиГС в соответствии с рамкой компетенций по финансовой грамотности</a:t>
            </a: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Материалы для 3-4 классов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556FF9A-CFE5-F64C-C7FD-5E64C87E1A9B}"/>
              </a:ext>
            </a:extLst>
          </p:cNvPr>
          <p:cNvSpPr txBox="1"/>
          <p:nvPr/>
        </p:nvSpPr>
        <p:spPr>
          <a:xfrm>
            <a:off x="4067944" y="4509983"/>
            <a:ext cx="4614672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</a:t>
            </a:r>
            <a:r>
              <a:rPr lang="ru-RU" u="sng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моифинансы.рф</a:t>
            </a:r>
            <a:r>
              <a:rPr lang="ru-RU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/</a:t>
            </a: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project/den-</a:t>
            </a:r>
            <a:r>
              <a:rPr lang="en-US" u="sng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finzozh</a:t>
            </a: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-</a:t>
            </a:r>
            <a:r>
              <a:rPr lang="en-US" u="sng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znanij</a:t>
            </a: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/</a:t>
            </a:r>
            <a:r>
              <a:rPr lang="en-US" u="sng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materialy-dlya-provedeniya-urokov</a:t>
            </a: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/</a:t>
            </a:r>
            <a:endParaRPr lang="ru-RU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880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5D5C000-70DC-ACA1-51E2-A7F4D4332C00}"/>
              </a:ext>
            </a:extLst>
          </p:cNvPr>
          <p:cNvSpPr txBox="1"/>
          <p:nvPr/>
        </p:nvSpPr>
        <p:spPr>
          <a:xfrm>
            <a:off x="467544" y="840908"/>
            <a:ext cx="8064896" cy="3168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https://youtu.be/sCDrF1wQZ6s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СМЕШАРИКИ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https://youtu.be/4VDg1wKkDzg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АЗБУКА  ДЕНЕГ тетушки СОВЫ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https://www.luchik-detstva.ru/</a:t>
            </a:r>
            <a:endParaRPr lang="ru-RU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xmlns="" id="{6119237B-A659-FD66-D812-4E1C0E33B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1611" y="2924944"/>
            <a:ext cx="5467090" cy="2593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0BFB48C-947F-62CF-6C24-748DFD642FED}"/>
              </a:ext>
            </a:extLst>
          </p:cNvPr>
          <p:cNvSpPr txBox="1"/>
          <p:nvPr/>
        </p:nvSpPr>
        <p:spPr>
          <a:xfrm>
            <a:off x="6135716" y="2555612"/>
            <a:ext cx="27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6"/>
              </a:rPr>
              <a:t>https://bobrenok.oc3.ru/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2482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0528" y="0"/>
            <a:ext cx="9144000" cy="685800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FA12A19-0C62-103C-5425-E15DBCCF6721}"/>
              </a:ext>
            </a:extLst>
          </p:cNvPr>
          <p:cNvSpPr txBox="1"/>
          <p:nvPr/>
        </p:nvSpPr>
        <p:spPr>
          <a:xfrm>
            <a:off x="1979712" y="332656"/>
            <a:ext cx="46998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https://fmc.hse.ru/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5119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Наталья Владимировна\Desktop\img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7662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7728" y="1772816"/>
            <a:ext cx="6606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ru-RU" dirty="0">
                <a:hlinkClick r:id="rId2"/>
              </a:rPr>
              <a:t>школа86.екатеринбург.рф/</a:t>
            </a:r>
            <a:r>
              <a:rPr lang="en-US" dirty="0">
                <a:hlinkClick r:id="rId2"/>
              </a:rPr>
              <a:t>upload/sc86_new/files/a7/f0/a7f0ca33114d623264ce0c6d913cdc99.pdf</a:t>
            </a:r>
            <a:endParaRPr lang="ru-RU" dirty="0"/>
          </a:p>
          <a:p>
            <a:r>
              <a:rPr lang="ru-RU" dirty="0"/>
              <a:t>брошюра по финансовой грамотности.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692696"/>
            <a:ext cx="63001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555555"/>
                </a:solidFill>
                <a:latin typeface="Tahoma" panose="020B0604030504040204" pitchFamily="34" charset="0"/>
                <a:hlinkClick r:id="rId3"/>
              </a:rPr>
              <a:t>https://</a:t>
            </a:r>
            <a:r>
              <a:rPr lang="ru-RU" dirty="0">
                <a:solidFill>
                  <a:srgbClr val="555555"/>
                </a:solidFill>
                <a:latin typeface="Tahoma" panose="020B0604030504040204" pitchFamily="34" charset="0"/>
                <a:hlinkClick r:id="rId3"/>
              </a:rPr>
              <a:t>школа86.екатеринбург.рф/</a:t>
            </a:r>
            <a:r>
              <a:rPr lang="en-US" dirty="0">
                <a:solidFill>
                  <a:srgbClr val="555555"/>
                </a:solidFill>
                <a:latin typeface="Tahoma" panose="020B0604030504040204" pitchFamily="34" charset="0"/>
                <a:hlinkClick r:id="rId3"/>
              </a:rPr>
              <a:t>upload/sc86_new/files/51/06/510647d33822ee580be330784029f6ab.pdf</a:t>
            </a:r>
            <a:endParaRPr lang="ru-RU" dirty="0">
              <a:solidFill>
                <a:srgbClr val="555555"/>
              </a:solidFill>
              <a:latin typeface="Tahoma" panose="020B0604030504040204" pitchFamily="34" charset="0"/>
            </a:endParaRPr>
          </a:p>
          <a:p>
            <a:r>
              <a:rPr lang="ru-RU" dirty="0">
                <a:solidFill>
                  <a:srgbClr val="555555"/>
                </a:solidFill>
                <a:latin typeface="Tahoma" panose="020B0604030504040204" pitchFamily="34" charset="0"/>
              </a:rPr>
              <a:t>брошюра 12 шагов к новой финансовой жизни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0328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65910"/>
            <a:ext cx="8229600" cy="509980"/>
          </a:xfrm>
        </p:spPr>
        <p:txBody>
          <a:bodyPr/>
          <a:lstStyle/>
          <a:p>
            <a:pPr algn="ctr"/>
            <a:r>
              <a:rPr lang="ru-RU" sz="2500" dirty="0">
                <a:solidFill>
                  <a:srgbClr val="DC7168"/>
                </a:solidFill>
                <a:latin typeface="+mn-lt"/>
              </a:rPr>
              <a:t>РЕСУРСЫ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3677" y="1375891"/>
            <a:ext cx="8699396" cy="5412444"/>
          </a:xfrm>
        </p:spPr>
        <p:txBody>
          <a:bodyPr/>
          <a:lstStyle/>
          <a:p>
            <a:pPr marL="0" indent="0" defTabSz="381534">
              <a:buNone/>
            </a:pPr>
            <a:r>
              <a:rPr lang="ru-RU" sz="2800" b="1" u="sng" dirty="0"/>
              <a:t>Игры, разработанные компанией </a:t>
            </a:r>
            <a:r>
              <a:rPr lang="ru-RU" sz="2800" b="1" u="sng" dirty="0" err="1"/>
              <a:t>ПАКК</a:t>
            </a:r>
            <a:endParaRPr lang="ru-RU" sz="2800" b="1" u="sng" dirty="0"/>
          </a:p>
          <a:p>
            <a:pPr marL="0" indent="0" defTabSz="381534">
              <a:buNone/>
            </a:pPr>
            <a:r>
              <a:rPr lang="ru-RU" sz="2500" b="1" dirty="0"/>
              <a:t>Ссылка</a:t>
            </a:r>
            <a:r>
              <a:rPr lang="ru-RU" sz="2500" dirty="0"/>
              <a:t>: </a:t>
            </a:r>
            <a:r>
              <a:rPr lang="en-US" sz="2500" dirty="0">
                <a:hlinkClick r:id="rId2"/>
              </a:rPr>
              <a:t>http://</a:t>
            </a:r>
            <a:r>
              <a:rPr lang="en-US" sz="2500" dirty="0" err="1">
                <a:hlinkClick r:id="rId2"/>
              </a:rPr>
              <a:t>edu.pacc.ru</a:t>
            </a:r>
            <a:r>
              <a:rPr lang="en-US" sz="2500" dirty="0">
                <a:hlinkClick r:id="rId2"/>
              </a:rPr>
              <a:t>/</a:t>
            </a:r>
            <a:r>
              <a:rPr lang="en-US" sz="2500" dirty="0" err="1">
                <a:hlinkClick r:id="rId2"/>
              </a:rPr>
              <a:t>fincamp2016</a:t>
            </a:r>
            <a:r>
              <a:rPr lang="en-US" sz="2500" dirty="0">
                <a:hlinkClick r:id="rId2"/>
              </a:rPr>
              <a:t>/</a:t>
            </a:r>
            <a:endParaRPr lang="ru-RU" sz="2500" dirty="0"/>
          </a:p>
          <a:p>
            <a:pPr marL="0" indent="0" defTabSz="381534">
              <a:buNone/>
            </a:pPr>
            <a:r>
              <a:rPr lang="ru-RU" sz="2500" dirty="0"/>
              <a:t>Учебные игры:</a:t>
            </a:r>
          </a:p>
          <a:p>
            <a:pPr defTabSz="381534">
              <a:buFontTx/>
              <a:buChar char="-"/>
            </a:pPr>
            <a:r>
              <a:rPr lang="ru-RU" sz="2500" dirty="0"/>
              <a:t>«Услуги финансовых организаций» - </a:t>
            </a:r>
            <a:r>
              <a:rPr lang="ru-RU" sz="2500" dirty="0" err="1"/>
              <a:t>ДИ+ИР</a:t>
            </a:r>
            <a:endParaRPr lang="ru-RU" sz="2500" dirty="0"/>
          </a:p>
          <a:p>
            <a:pPr defTabSz="381534">
              <a:buFontTx/>
              <a:buChar char="-"/>
            </a:pPr>
            <a:r>
              <a:rPr lang="ru-RU" sz="2500" dirty="0"/>
              <a:t>«Семейный план» - </a:t>
            </a:r>
            <a:r>
              <a:rPr lang="ru-RU" sz="2500" dirty="0" err="1"/>
              <a:t>ДИ</a:t>
            </a:r>
            <a:r>
              <a:rPr lang="ru-RU" sz="2500" dirty="0"/>
              <a:t> + ИР</a:t>
            </a:r>
          </a:p>
          <a:p>
            <a:pPr defTabSz="381534">
              <a:buFontTx/>
              <a:buChar char="-"/>
            </a:pPr>
            <a:r>
              <a:rPr lang="ru-RU" sz="2500" dirty="0"/>
              <a:t>«По следам монополии» - </a:t>
            </a:r>
            <a:r>
              <a:rPr lang="ru-RU" sz="2500" dirty="0" err="1"/>
              <a:t>ДИ</a:t>
            </a:r>
            <a:r>
              <a:rPr lang="ru-RU" sz="2500" dirty="0"/>
              <a:t> + настольная</a:t>
            </a:r>
          </a:p>
          <a:p>
            <a:pPr defTabSz="381534">
              <a:buFontTx/>
              <a:buChar char="-"/>
            </a:pPr>
            <a:r>
              <a:rPr lang="ru-RU" sz="2500" dirty="0"/>
              <a:t>«Ремонт» - </a:t>
            </a:r>
            <a:r>
              <a:rPr lang="ru-RU" sz="2500" dirty="0" err="1"/>
              <a:t>ДИ</a:t>
            </a:r>
            <a:endParaRPr lang="ru-RU" sz="2500" dirty="0"/>
          </a:p>
          <a:p>
            <a:pPr defTabSz="381534">
              <a:buFontTx/>
              <a:buChar char="-"/>
            </a:pPr>
            <a:r>
              <a:rPr lang="ru-RU" sz="2500" dirty="0"/>
              <a:t>«Кейс «Расходы семьи» - ИР</a:t>
            </a:r>
          </a:p>
          <a:p>
            <a:pPr defTabSz="381534">
              <a:buFontTx/>
              <a:buChar char="-"/>
            </a:pPr>
            <a:r>
              <a:rPr lang="ru-RU" sz="2500" dirty="0"/>
              <a:t>«Побег из долговой ямы» - станционная игра</a:t>
            </a:r>
          </a:p>
          <a:p>
            <a:pPr defTabSz="381534">
              <a:buFontTx/>
              <a:buChar char="-"/>
            </a:pPr>
            <a:endParaRPr lang="ru-RU" sz="2100" dirty="0">
              <a:solidFill>
                <a:srgbClr val="4CAF9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913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65910"/>
            <a:ext cx="8229600" cy="509980"/>
          </a:xfrm>
        </p:spPr>
        <p:txBody>
          <a:bodyPr/>
          <a:lstStyle/>
          <a:p>
            <a:pPr algn="ctr"/>
            <a:r>
              <a:rPr lang="ru-RU" sz="2500" dirty="0">
                <a:solidFill>
                  <a:srgbClr val="DC7168"/>
                </a:solidFill>
                <a:latin typeface="+mn-lt"/>
              </a:rPr>
              <a:t>РЕСУРСЫ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3677" y="1293884"/>
            <a:ext cx="8699396" cy="5494451"/>
          </a:xfrm>
        </p:spPr>
        <p:txBody>
          <a:bodyPr>
            <a:normAutofit fontScale="85000" lnSpcReduction="20000"/>
          </a:bodyPr>
          <a:lstStyle/>
          <a:p>
            <a:pPr marL="0" indent="0" defTabSz="381534">
              <a:buNone/>
            </a:pPr>
            <a:r>
              <a:rPr lang="ru-RU" sz="2800" b="1" u="sng" dirty="0"/>
              <a:t>1. Игры, разработанные компанией </a:t>
            </a:r>
            <a:r>
              <a:rPr lang="en-US" sz="2800" b="1" u="sng" dirty="0" err="1"/>
              <a:t>Casegames</a:t>
            </a:r>
            <a:endParaRPr lang="ru-RU" sz="2800" b="1" u="sng" dirty="0"/>
          </a:p>
          <a:p>
            <a:pPr defTabSz="381534">
              <a:buFontTx/>
              <a:buChar char="-"/>
            </a:pPr>
            <a:r>
              <a:rPr lang="ru-RU" sz="2500" b="1" dirty="0"/>
              <a:t>Ссылка: </a:t>
            </a:r>
            <a:r>
              <a:rPr lang="en-US" sz="2500" b="1" dirty="0">
                <a:hlinkClick r:id="rId2"/>
              </a:rPr>
              <a:t>https://</a:t>
            </a:r>
            <a:r>
              <a:rPr lang="en-US" sz="2500" b="1" dirty="0" err="1">
                <a:hlinkClick r:id="rId2"/>
              </a:rPr>
              <a:t>casegames.ru</a:t>
            </a:r>
            <a:r>
              <a:rPr lang="en-US" sz="2500" b="1" dirty="0">
                <a:hlinkClick r:id="rId2"/>
              </a:rPr>
              <a:t>/</a:t>
            </a:r>
            <a:r>
              <a:rPr lang="en-US" sz="2500" b="1" dirty="0" err="1">
                <a:hlinkClick r:id="rId2"/>
              </a:rPr>
              <a:t>chempionat</a:t>
            </a:r>
            <a:r>
              <a:rPr lang="ru-RU" sz="2500" b="1" dirty="0"/>
              <a:t>, </a:t>
            </a:r>
            <a:r>
              <a:rPr lang="en-US" sz="2500" b="1" dirty="0">
                <a:latin typeface="Calibri"/>
                <a:hlinkClick r:id="rId3"/>
              </a:rPr>
              <a:t>https://</a:t>
            </a:r>
            <a:r>
              <a:rPr lang="en-US" sz="2500" b="1" dirty="0" err="1">
                <a:latin typeface="Calibri"/>
                <a:hlinkClick r:id="rId3"/>
              </a:rPr>
              <a:t>casegames.ru</a:t>
            </a:r>
            <a:r>
              <a:rPr lang="en-US" sz="2500" b="1" dirty="0">
                <a:latin typeface="Calibri"/>
                <a:hlinkClick r:id="rId3"/>
              </a:rPr>
              <a:t>/games</a:t>
            </a:r>
            <a:r>
              <a:rPr lang="ru-RU" sz="2500" b="1" dirty="0">
                <a:latin typeface="Calibri"/>
              </a:rPr>
              <a:t> </a:t>
            </a:r>
            <a:endParaRPr lang="ru-RU" sz="2500" b="1" dirty="0"/>
          </a:p>
          <a:p>
            <a:pPr defTabSz="381534"/>
            <a:r>
              <a:rPr lang="ru-RU" sz="2500" b="1" dirty="0"/>
              <a:t>Учебные игры, которые могут быть использованы на уроках и занятиях:</a:t>
            </a:r>
          </a:p>
          <a:p>
            <a:pPr defTabSz="381534">
              <a:buFontTx/>
              <a:buChar char="-"/>
            </a:pPr>
            <a:r>
              <a:rPr lang="ru-RU" sz="2500" b="1" dirty="0"/>
              <a:t>Коммуникативные бои – </a:t>
            </a:r>
            <a:r>
              <a:rPr lang="ru-RU" sz="2500" b="1" dirty="0" err="1"/>
              <a:t>ИС</a:t>
            </a:r>
            <a:r>
              <a:rPr lang="ru-RU" sz="2500" b="1" dirty="0"/>
              <a:t> (</a:t>
            </a:r>
            <a:r>
              <a:rPr lang="ru-RU" sz="2500" b="1" dirty="0" err="1"/>
              <a:t>УУД</a:t>
            </a:r>
            <a:r>
              <a:rPr lang="ru-RU" sz="2500" b="1" dirty="0"/>
              <a:t>)</a:t>
            </a:r>
          </a:p>
          <a:p>
            <a:pPr defTabSz="381534">
              <a:buFontTx/>
              <a:buChar char="-"/>
            </a:pPr>
            <a:r>
              <a:rPr lang="ru-RU" sz="2500" b="1" dirty="0"/>
              <a:t>Финансовые бои – </a:t>
            </a:r>
            <a:r>
              <a:rPr lang="ru-RU" sz="2500" b="1" dirty="0" err="1"/>
              <a:t>ИС</a:t>
            </a:r>
            <a:r>
              <a:rPr lang="ru-RU" sz="2500" b="1" dirty="0"/>
              <a:t> (</a:t>
            </a:r>
            <a:r>
              <a:rPr lang="ru-RU" sz="2500" b="1" dirty="0" err="1"/>
              <a:t>УУД</a:t>
            </a:r>
            <a:r>
              <a:rPr lang="ru-RU" sz="2500" b="1" dirty="0"/>
              <a:t>)</a:t>
            </a:r>
            <a:endParaRPr lang="ru-RU" sz="2100" b="1" dirty="0">
              <a:latin typeface="Calibri"/>
            </a:endParaRPr>
          </a:p>
          <a:p>
            <a:pPr defTabSz="381534"/>
            <a:r>
              <a:rPr lang="ru-RU" sz="2500" b="1" dirty="0">
                <a:latin typeface="Calibri"/>
              </a:rPr>
              <a:t>Учебные игры, которые могут быть использованы в пришкольных лагерях или как образовательное событие:</a:t>
            </a:r>
          </a:p>
          <a:p>
            <a:pPr defTabSz="381534">
              <a:buFontTx/>
              <a:buChar char="-"/>
            </a:pPr>
            <a:r>
              <a:rPr lang="ru-RU" sz="2100" b="1" dirty="0">
                <a:latin typeface="Calibri"/>
              </a:rPr>
              <a:t>«Азбука финансовой грамотности» - имитационно-ролевая игра</a:t>
            </a:r>
          </a:p>
          <a:p>
            <a:pPr defTabSz="381534">
              <a:buFontTx/>
              <a:buChar char="-"/>
            </a:pPr>
            <a:r>
              <a:rPr lang="ru-RU" sz="2100" b="1" dirty="0">
                <a:latin typeface="Calibri"/>
              </a:rPr>
              <a:t>«Международная торговля» - </a:t>
            </a:r>
            <a:r>
              <a:rPr lang="ru-RU" sz="2100" b="1" dirty="0" err="1">
                <a:latin typeface="Calibri"/>
              </a:rPr>
              <a:t>ДИ</a:t>
            </a:r>
            <a:endParaRPr lang="ru-RU" sz="2100" b="1" dirty="0">
              <a:latin typeface="Calibri"/>
            </a:endParaRPr>
          </a:p>
          <a:p>
            <a:pPr defTabSz="381534">
              <a:buFontTx/>
              <a:buChar char="-"/>
            </a:pPr>
            <a:r>
              <a:rPr lang="ru-RU" sz="2100" b="1" dirty="0">
                <a:latin typeface="Calibri"/>
              </a:rPr>
              <a:t>«Битва фирм» - </a:t>
            </a:r>
            <a:r>
              <a:rPr lang="ru-RU" sz="2100" b="1" dirty="0" err="1">
                <a:latin typeface="Calibri"/>
              </a:rPr>
              <a:t>ДИ</a:t>
            </a:r>
            <a:endParaRPr lang="ru-RU" sz="2100" b="1" dirty="0">
              <a:latin typeface="Calibri"/>
            </a:endParaRPr>
          </a:p>
          <a:p>
            <a:pPr defTabSz="381534">
              <a:buFontTx/>
              <a:buChar char="-"/>
            </a:pPr>
            <a:r>
              <a:rPr lang="ru-RU" sz="2100" b="1" dirty="0">
                <a:latin typeface="Calibri"/>
              </a:rPr>
              <a:t>«Титаны бизнеса» - </a:t>
            </a:r>
            <a:r>
              <a:rPr lang="ru-RU" sz="2100" b="1" dirty="0" err="1">
                <a:latin typeface="Calibri"/>
              </a:rPr>
              <a:t>ДИ</a:t>
            </a:r>
            <a:endParaRPr lang="ru-RU" sz="2100" b="1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153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237255"/>
            <a:ext cx="60841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https://ipk74.ru/kafio/kohed/finan-gram/sayty-po-finansovoy-gramotnosti/</a:t>
            </a:r>
            <a:endParaRPr lang="ru-RU" dirty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997839"/>
            <a:ext cx="610242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569C"/>
                </a:solidFill>
                <a:latin typeface="Open Sans"/>
                <a:hlinkClick r:id="rId3"/>
              </a:rPr>
              <a:t>Федеральный методический центр по финансовой грамотности системы общего и среднего профессионального образования</a:t>
            </a:r>
            <a:endParaRPr lang="ru-RU" b="1" dirty="0">
              <a:solidFill>
                <a:srgbClr val="00569C"/>
              </a:solidFill>
              <a:latin typeface="Open Sans"/>
            </a:endParaRPr>
          </a:p>
          <a:p>
            <a:endParaRPr lang="ru-RU" dirty="0">
              <a:solidFill>
                <a:srgbClr val="555555"/>
              </a:solidFill>
              <a:latin typeface="Open Sans"/>
            </a:endParaRPr>
          </a:p>
          <a:p>
            <a:r>
              <a:rPr lang="ru-RU" b="1" dirty="0">
                <a:solidFill>
                  <a:srgbClr val="00569C"/>
                </a:solidFill>
                <a:latin typeface="Open Sans"/>
                <a:hlinkClick r:id="rId4"/>
              </a:rPr>
              <a:t>Персональный навигатор по финансам</a:t>
            </a:r>
            <a:endParaRPr lang="ru-RU" dirty="0">
              <a:solidFill>
                <a:srgbClr val="555555"/>
              </a:solidFill>
              <a:latin typeface="Open Sans"/>
            </a:endParaRPr>
          </a:p>
          <a:p>
            <a:r>
              <a:rPr lang="ru-RU" b="1" dirty="0">
                <a:solidFill>
                  <a:srgbClr val="00569C"/>
                </a:solidFill>
                <a:latin typeface="Open Sans"/>
                <a:hlinkClick r:id="rId5"/>
              </a:rPr>
              <a:t>Финансовая культура</a:t>
            </a:r>
            <a:endParaRPr lang="ru-RU" b="1" dirty="0">
              <a:solidFill>
                <a:srgbClr val="00569C"/>
              </a:solidFill>
              <a:latin typeface="Open Sans"/>
            </a:endParaRPr>
          </a:p>
          <a:p>
            <a:endParaRPr lang="ru-RU" dirty="0">
              <a:solidFill>
                <a:srgbClr val="555555"/>
              </a:solidFill>
              <a:latin typeface="Open Sans"/>
            </a:endParaRPr>
          </a:p>
          <a:p>
            <a:r>
              <a:rPr lang="ru-RU" b="1" dirty="0">
                <a:solidFill>
                  <a:srgbClr val="00569C"/>
                </a:solidFill>
                <a:latin typeface="Open Sans"/>
                <a:hlinkClick r:id="rId6"/>
              </a:rPr>
              <a:t>Официальный сайт Всероссийского чемпионата по ФГ и </a:t>
            </a:r>
            <a:r>
              <a:rPr lang="ru-RU" b="1">
                <a:solidFill>
                  <a:srgbClr val="00569C"/>
                </a:solidFill>
                <a:latin typeface="Open Sans"/>
                <a:hlinkClick r:id="rId6"/>
              </a:rPr>
              <a:t>Школе вожатых</a:t>
            </a:r>
            <a:endParaRPr lang="ru-RU" b="1">
              <a:solidFill>
                <a:srgbClr val="00569C"/>
              </a:solidFill>
              <a:latin typeface="Open Sans"/>
            </a:endParaRPr>
          </a:p>
          <a:p>
            <a:endParaRPr lang="ru-RU" dirty="0">
              <a:solidFill>
                <a:srgbClr val="555555"/>
              </a:solidFill>
              <a:latin typeface="Open Sans"/>
            </a:endParaRPr>
          </a:p>
          <a:p>
            <a:r>
              <a:rPr lang="ru-RU" b="1" dirty="0">
                <a:solidFill>
                  <a:srgbClr val="00569C"/>
                </a:solidFill>
                <a:latin typeface="Open Sans"/>
                <a:hlinkClick r:id="rId7"/>
              </a:rPr>
              <a:t>Образовательные продукты ПАКК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C1C657B-0ECE-3A0D-4494-5C1BD3AF591E}"/>
              </a:ext>
            </a:extLst>
          </p:cNvPr>
          <p:cNvSpPr txBox="1"/>
          <p:nvPr/>
        </p:nvSpPr>
        <p:spPr>
          <a:xfrm>
            <a:off x="721288" y="188640"/>
            <a:ext cx="806489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Интернет-ресурсы: 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  <a:hlinkClick r:id="rId8"/>
              </a:rPr>
              <a:t>https://vk.com/lesnayabirzha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014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Наталья Владимировна\Desktop\ФИНАНСЫ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0737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24044" y="332656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СПАСИБО </a:t>
            </a:r>
          </a:p>
          <a:p>
            <a:pPr algn="ctr"/>
            <a:r>
              <a:rPr lang="ru-RU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ЗА ВНИМАНИЕ!</a:t>
            </a:r>
          </a:p>
        </p:txBody>
      </p:sp>
      <p:pic>
        <p:nvPicPr>
          <p:cNvPr id="17410" name="Picture 2" descr="https://in-dee.ru/upload/iblock/2b8/2b83914026dc2f18486b163eb623b1d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852936"/>
            <a:ext cx="4969544" cy="380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0741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263" t="55332" r="41256" b="12886"/>
          <a:stretch/>
        </p:blipFill>
        <p:spPr bwMode="auto">
          <a:xfrm>
            <a:off x="1" y="0"/>
            <a:ext cx="9177466" cy="6816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2826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792088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>
                <a:solidFill>
                  <a:srgbClr val="1F497D"/>
                </a:solidFill>
                <a:latin typeface="Open Sans"/>
              </a:rPr>
              <a:t>Тот, кто ищет миллионы, весьма редко их находит.</a:t>
            </a:r>
            <a:endParaRPr lang="ru-RU" sz="1200" dirty="0">
              <a:solidFill>
                <a:srgbClr val="181818"/>
              </a:solidFill>
              <a:latin typeface="Open Sans"/>
            </a:endParaRPr>
          </a:p>
          <a:p>
            <a:r>
              <a:rPr lang="ru-RU" sz="1200" b="1" i="1" dirty="0">
                <a:solidFill>
                  <a:srgbClr val="1F497D"/>
                </a:solidFill>
                <a:latin typeface="Open Sans"/>
              </a:rPr>
              <a:t>Но зато тот, кто их не ищет, - не находит никогда!</a:t>
            </a:r>
            <a:endParaRPr lang="ru-RU" sz="1200" dirty="0">
              <a:solidFill>
                <a:srgbClr val="181818"/>
              </a:solidFill>
              <a:latin typeface="Open Sans"/>
            </a:endParaRPr>
          </a:p>
          <a:p>
            <a:pPr algn="r"/>
            <a:r>
              <a:rPr lang="ru-RU" sz="1200" b="1" i="1" dirty="0">
                <a:solidFill>
                  <a:srgbClr val="1F497D"/>
                </a:solidFill>
                <a:latin typeface="Open Sans"/>
              </a:rPr>
              <a:t>Оноре  де Бальзак</a:t>
            </a:r>
            <a:endParaRPr lang="ru-RU" sz="1200" dirty="0">
              <a:solidFill>
                <a:srgbClr val="181818"/>
              </a:solidFill>
              <a:latin typeface="Open Sans"/>
            </a:endParaRPr>
          </a:p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ru-RU" sz="1200" b="1" i="1" dirty="0">
                <a:solidFill>
                  <a:srgbClr val="1F497D"/>
                </a:solidFill>
                <a:latin typeface="Open Sans"/>
              </a:rPr>
              <a:t>Если хочешь быть богатым, нужно быть финансово грамотным.</a:t>
            </a:r>
            <a:endParaRPr lang="ru-RU" sz="1200" dirty="0">
              <a:solidFill>
                <a:srgbClr val="181818"/>
              </a:solidFill>
              <a:latin typeface="Open Sans"/>
            </a:endParaRPr>
          </a:p>
          <a:p>
            <a:pPr algn="r">
              <a:spcBef>
                <a:spcPts val="750"/>
              </a:spcBef>
              <a:spcAft>
                <a:spcPts val="750"/>
              </a:spcAft>
            </a:pPr>
            <a:r>
              <a:rPr lang="ru-RU" sz="1200" b="1" i="1" dirty="0">
                <a:solidFill>
                  <a:srgbClr val="17365D"/>
                </a:solidFill>
                <a:latin typeface="Open Sans"/>
              </a:rPr>
              <a:t>Роберт </a:t>
            </a:r>
            <a:r>
              <a:rPr lang="ru-RU" sz="1200" b="1" i="1" dirty="0" err="1">
                <a:solidFill>
                  <a:srgbClr val="17365D"/>
                </a:solidFill>
                <a:latin typeface="Open Sans"/>
              </a:rPr>
              <a:t>Кийосаки</a:t>
            </a:r>
            <a:endParaRPr lang="ru-RU" sz="1200" dirty="0">
              <a:solidFill>
                <a:srgbClr val="181818"/>
              </a:solidFill>
              <a:latin typeface="Open Sans"/>
            </a:endParaRPr>
          </a:p>
          <a:p>
            <a:pPr algn="just">
              <a:spcBef>
                <a:spcPts val="750"/>
              </a:spcBef>
              <a:spcAft>
                <a:spcPts val="750"/>
              </a:spcAft>
            </a:pPr>
            <a:r>
              <a:rPr lang="ru-RU" sz="1200" b="1" i="1" dirty="0">
                <a:solidFill>
                  <a:srgbClr val="12508D"/>
                </a:solidFill>
                <a:latin typeface="Open Sans"/>
              </a:rPr>
              <a:t>Тех, кто не желает брать на себя ответственность за свою финансовую жизнь прямо сейчас, ждет безрадостное существование в будущем.</a:t>
            </a:r>
            <a:endParaRPr lang="ru-RU" sz="1200" dirty="0">
              <a:solidFill>
                <a:srgbClr val="181818"/>
              </a:solidFill>
              <a:latin typeface="Open Sans"/>
            </a:endParaRPr>
          </a:p>
          <a:p>
            <a:pPr algn="r">
              <a:spcBef>
                <a:spcPts val="750"/>
              </a:spcBef>
              <a:spcAft>
                <a:spcPts val="750"/>
              </a:spcAft>
            </a:pPr>
            <a:r>
              <a:rPr lang="ru-RU" sz="1200" b="1" i="1" dirty="0">
                <a:solidFill>
                  <a:srgbClr val="12508D"/>
                </a:solidFill>
                <a:latin typeface="Open Sans"/>
              </a:rPr>
              <a:t>Роберт </a:t>
            </a:r>
            <a:r>
              <a:rPr lang="ru-RU" sz="1200" b="1" i="1" dirty="0" err="1">
                <a:solidFill>
                  <a:srgbClr val="12508D"/>
                </a:solidFill>
                <a:latin typeface="Open Sans"/>
              </a:rPr>
              <a:t>Кийосаки</a:t>
            </a:r>
            <a:endParaRPr lang="ru-RU" sz="1200" dirty="0">
              <a:solidFill>
                <a:srgbClr val="181818"/>
              </a:solidFill>
              <a:latin typeface="Open Sans"/>
            </a:endParaRPr>
          </a:p>
          <a:p>
            <a:pPr algn="just">
              <a:spcBef>
                <a:spcPts val="750"/>
              </a:spcBef>
              <a:spcAft>
                <a:spcPts val="750"/>
              </a:spcAft>
            </a:pPr>
            <a:r>
              <a:rPr lang="ru-RU" sz="1200" b="1" i="1" dirty="0">
                <a:solidFill>
                  <a:srgbClr val="12508D"/>
                </a:solidFill>
                <a:latin typeface="Open Sans"/>
              </a:rPr>
              <a:t>Проявляйте заботу о ваших деньгах, а они, в свою очередь, позаботятся о вас.</a:t>
            </a:r>
            <a:endParaRPr lang="ru-RU" sz="1200" dirty="0">
              <a:solidFill>
                <a:srgbClr val="181818"/>
              </a:solidFill>
              <a:latin typeface="Open Sans"/>
            </a:endParaRPr>
          </a:p>
          <a:p>
            <a:pPr algn="r">
              <a:spcBef>
                <a:spcPts val="750"/>
              </a:spcBef>
              <a:spcAft>
                <a:spcPts val="750"/>
              </a:spcAft>
            </a:pPr>
            <a:r>
              <a:rPr lang="ru-RU" sz="1200" b="1" i="1" dirty="0">
                <a:solidFill>
                  <a:srgbClr val="12508D"/>
                </a:solidFill>
                <a:latin typeface="Open Sans"/>
              </a:rPr>
              <a:t>Роберт </a:t>
            </a:r>
            <a:r>
              <a:rPr lang="ru-RU" sz="1200" b="1" i="1" dirty="0" err="1">
                <a:solidFill>
                  <a:srgbClr val="12508D"/>
                </a:solidFill>
                <a:latin typeface="Open Sans"/>
              </a:rPr>
              <a:t>Кийосаки</a:t>
            </a:r>
            <a:endParaRPr lang="ru-RU" sz="1200" dirty="0">
              <a:solidFill>
                <a:srgbClr val="181818"/>
              </a:solidFill>
              <a:latin typeface="Open Sans"/>
            </a:endParaRPr>
          </a:p>
          <a:p>
            <a:pPr algn="just">
              <a:spcBef>
                <a:spcPts val="750"/>
              </a:spcBef>
              <a:spcAft>
                <a:spcPts val="750"/>
              </a:spcAft>
            </a:pPr>
            <a:r>
              <a:rPr lang="ru-RU" sz="1200" b="1" i="1" dirty="0">
                <a:solidFill>
                  <a:srgbClr val="12508D"/>
                </a:solidFill>
                <a:latin typeface="Open Sans"/>
              </a:rPr>
              <a:t>Нажить много денег - храбрость; сохранить их - мудрость, а умело расходовать их - искусство.</a:t>
            </a:r>
            <a:endParaRPr lang="ru-RU" sz="1200" dirty="0">
              <a:solidFill>
                <a:srgbClr val="181818"/>
              </a:solidFill>
              <a:latin typeface="Open Sans"/>
            </a:endParaRPr>
          </a:p>
          <a:p>
            <a:pPr algn="r">
              <a:spcBef>
                <a:spcPts val="750"/>
              </a:spcBef>
              <a:spcAft>
                <a:spcPts val="750"/>
              </a:spcAft>
            </a:pPr>
            <a:r>
              <a:rPr lang="ru-RU" sz="1200" b="1" i="1" dirty="0">
                <a:solidFill>
                  <a:srgbClr val="12508D"/>
                </a:solidFill>
                <a:latin typeface="Open Sans"/>
              </a:rPr>
              <a:t>Бертольд Авербах</a:t>
            </a:r>
            <a:endParaRPr lang="ru-RU" sz="1200" dirty="0">
              <a:solidFill>
                <a:srgbClr val="181818"/>
              </a:solidFill>
              <a:latin typeface="Open Sans"/>
            </a:endParaRPr>
          </a:p>
          <a:p>
            <a:pPr algn="just">
              <a:spcBef>
                <a:spcPts val="750"/>
              </a:spcBef>
              <a:spcAft>
                <a:spcPts val="750"/>
              </a:spcAft>
            </a:pPr>
            <a:r>
              <a:rPr lang="ru-RU" sz="1200" b="1" i="1" dirty="0">
                <a:solidFill>
                  <a:srgbClr val="12508D"/>
                </a:solidFill>
                <a:latin typeface="Open Sans"/>
              </a:rPr>
              <a:t>Бедных людей от богатых отличает не их заработок, а то, как они распоряжаются своими деньгами. То, сколько у них остается, и то, как много новых денег приносят уже имеющиеся.</a:t>
            </a:r>
            <a:endParaRPr lang="ru-RU" sz="1200" dirty="0">
              <a:solidFill>
                <a:srgbClr val="181818"/>
              </a:solidFill>
              <a:latin typeface="Open Sans"/>
            </a:endParaRPr>
          </a:p>
          <a:p>
            <a:pPr algn="r">
              <a:spcBef>
                <a:spcPts val="750"/>
              </a:spcBef>
              <a:spcAft>
                <a:spcPts val="750"/>
              </a:spcAft>
            </a:pPr>
            <a:r>
              <a:rPr lang="ru-RU" sz="1200" b="1" i="1" dirty="0">
                <a:solidFill>
                  <a:srgbClr val="12508D"/>
                </a:solidFill>
                <a:latin typeface="Open Sans"/>
              </a:rPr>
              <a:t>NN</a:t>
            </a:r>
            <a:endParaRPr lang="ru-RU" sz="1200" dirty="0">
              <a:solidFill>
                <a:srgbClr val="181818"/>
              </a:solidFill>
              <a:latin typeface="Open Sans"/>
            </a:endParaRPr>
          </a:p>
          <a:p>
            <a:pPr algn="just">
              <a:spcBef>
                <a:spcPts val="750"/>
              </a:spcBef>
              <a:spcAft>
                <a:spcPts val="750"/>
              </a:spcAft>
            </a:pPr>
            <a:r>
              <a:rPr lang="ru-RU" sz="1200" b="1" i="1" dirty="0">
                <a:solidFill>
                  <a:srgbClr val="12508D"/>
                </a:solidFill>
                <a:latin typeface="Open Sans"/>
              </a:rPr>
              <a:t>Найди себе дело по душе, и тебе не придётся работать ни одного дня в своей жизни.                             Конфуций</a:t>
            </a:r>
            <a:endParaRPr lang="ru-RU" sz="1200" b="0" i="0" dirty="0">
              <a:solidFill>
                <a:srgbClr val="181818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48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6792"/>
            <a:ext cx="8436521" cy="864096"/>
          </a:xfrm>
        </p:spPr>
        <p:txBody>
          <a:bodyPr>
            <a:noAutofit/>
          </a:bodyPr>
          <a:lstStyle/>
          <a:p>
            <a:pPr indent="270510" algn="just"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Финансовая грамотность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– это способность человека управлять своими доходами и расходами, принимать правильные решения по распределению денежных средств (жить по средствам) и грамотно их приумножать. 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3816226"/>
            <a:ext cx="6564313" cy="2502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8299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79482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Open Sans"/>
              </a:rPr>
              <a:t>Основные документы, регламентирующие деятельность 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Open Sans"/>
              </a:rPr>
              <a:t>по формированию финансовой грамотности</a:t>
            </a:r>
            <a:endParaRPr lang="ru-RU" b="1" i="0" dirty="0">
              <a:solidFill>
                <a:schemeClr val="accent5">
                  <a:lumMod val="75000"/>
                </a:schemeClr>
              </a:solidFill>
              <a:effectLst/>
              <a:latin typeface="Open San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268" y="925813"/>
            <a:ext cx="856895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Open Sans"/>
              </a:rPr>
              <a:t>Проект «Национальная стратегия повышения финансовой грамотности 2017-2023 гг.»</a:t>
            </a:r>
            <a:r>
              <a:rPr lang="ru-RU" sz="1400" dirty="0">
                <a:solidFill>
                  <a:srgbClr val="555555"/>
                </a:solidFill>
                <a:latin typeface="Open Sans"/>
              </a:rPr>
              <a:t/>
            </a:r>
            <a:br>
              <a:rPr lang="ru-RU" sz="1400" dirty="0">
                <a:solidFill>
                  <a:srgbClr val="555555"/>
                </a:solidFill>
                <a:latin typeface="Open Sans"/>
              </a:rPr>
            </a:br>
            <a:r>
              <a:rPr lang="ru-RU" sz="1400" dirty="0">
                <a:solidFill>
                  <a:srgbClr val="555555"/>
                </a:solidFill>
                <a:latin typeface="Open Sans"/>
              </a:rPr>
              <a:t>Ссылка на официальный документ: </a:t>
            </a:r>
            <a:r>
              <a:rPr lang="ru-RU" sz="1400" dirty="0">
                <a:solidFill>
                  <a:srgbClr val="00569C"/>
                </a:solidFill>
                <a:latin typeface="Open Sans"/>
                <a:hlinkClick r:id="rId3"/>
              </a:rPr>
              <a:t>https://minfin.gov.ru/ru/document/?id_4=118377-proekt_natsionalnaya_strategiya_povysheniya_finansovoi_gramotnosti_2017-2023_gg</a:t>
            </a:r>
            <a:endParaRPr lang="ru-RU" sz="1400" dirty="0">
              <a:solidFill>
                <a:srgbClr val="555555"/>
              </a:solidFill>
              <a:latin typeface="Open Sans"/>
            </a:endParaRPr>
          </a:p>
          <a:p>
            <a:pPr>
              <a:buFont typeface="+mj-lt"/>
              <a:buAutoNum type="arabicPeriod"/>
            </a:pPr>
            <a:endParaRPr lang="ru-RU" sz="1400" dirty="0">
              <a:solidFill>
                <a:srgbClr val="555555"/>
              </a:solidFill>
              <a:latin typeface="Open Sans"/>
            </a:endParaRPr>
          </a:p>
          <a:p>
            <a:pPr>
              <a:buFont typeface="+mj-lt"/>
              <a:buAutoNum type="arabicPeriod"/>
            </a:pP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Open Sans"/>
              </a:rPr>
              <a:t>ФГОС</a:t>
            </a:r>
            <a:r>
              <a:rPr lang="ru-RU" sz="1400" dirty="0">
                <a:solidFill>
                  <a:srgbClr val="555555"/>
                </a:solidFill>
                <a:latin typeface="Open Sans"/>
              </a:rPr>
              <a:t/>
            </a:r>
            <a:br>
              <a:rPr lang="ru-RU" sz="1400" dirty="0">
                <a:solidFill>
                  <a:srgbClr val="555555"/>
                </a:solidFill>
                <a:latin typeface="Open Sans"/>
              </a:rPr>
            </a:br>
            <a:r>
              <a:rPr lang="ru-RU" sz="1400" dirty="0">
                <a:solidFill>
                  <a:srgbClr val="555555"/>
                </a:solidFill>
                <a:latin typeface="Open Sans"/>
              </a:rPr>
              <a:t>Федеральные государственные образовательные стандарты (ФГОС) – это совокупность требований, обязательных при реализации основных образовательных программ начального общего, основного общего, среднего (полного) общего, начального профессионального, среднего профессионального и высшего профессионального образования образовательными учреждениям, имеющими государственную аккредитацию.</a:t>
            </a:r>
            <a:br>
              <a:rPr lang="ru-RU" sz="1400" dirty="0">
                <a:solidFill>
                  <a:srgbClr val="555555"/>
                </a:solidFill>
                <a:latin typeface="Open Sans"/>
              </a:rPr>
            </a:br>
            <a:r>
              <a:rPr lang="ru-RU" sz="1400" dirty="0">
                <a:solidFill>
                  <a:srgbClr val="555555"/>
                </a:solidFill>
                <a:latin typeface="Open Sans"/>
              </a:rPr>
              <a:t>Ссылка на официальную страницу: </a:t>
            </a:r>
            <a:r>
              <a:rPr lang="ru-RU" sz="1400" dirty="0">
                <a:solidFill>
                  <a:srgbClr val="00569C"/>
                </a:solidFill>
                <a:latin typeface="Open Sans"/>
                <a:hlinkClick r:id="rId4"/>
              </a:rPr>
              <a:t>https://fgos.ru/</a:t>
            </a:r>
            <a:endParaRPr lang="ru-RU" sz="1400" dirty="0">
              <a:solidFill>
                <a:srgbClr val="00569C"/>
              </a:solidFill>
              <a:latin typeface="Open Sans"/>
            </a:endParaRPr>
          </a:p>
          <a:p>
            <a:pPr>
              <a:buFont typeface="+mj-lt"/>
              <a:buAutoNum type="arabicPeriod"/>
            </a:pPr>
            <a:endParaRPr lang="ru-RU" sz="1400" dirty="0">
              <a:solidFill>
                <a:srgbClr val="555555"/>
              </a:solidFill>
              <a:latin typeface="Open Sans"/>
            </a:endParaRPr>
          </a:p>
          <a:p>
            <a:pPr>
              <a:buFont typeface="+mj-lt"/>
              <a:buAutoNum type="arabicPeriod"/>
            </a:pP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Open Sans"/>
              </a:rPr>
              <a:t>Проект «Мониторинг формирования функциональной грамотности учащихся» </a:t>
            </a:r>
            <a:r>
              <a:rPr lang="ru-RU" sz="1400" dirty="0">
                <a:solidFill>
                  <a:srgbClr val="555555"/>
                </a:solidFill>
                <a:latin typeface="Open Sans"/>
              </a:rPr>
              <a:t>реализует ФГБНУ «Институт стратегии развития образования Российской академии образования»</a:t>
            </a:r>
            <a:br>
              <a:rPr lang="ru-RU" sz="1400" dirty="0">
                <a:solidFill>
                  <a:srgbClr val="555555"/>
                </a:solidFill>
                <a:latin typeface="Open Sans"/>
              </a:rPr>
            </a:br>
            <a:r>
              <a:rPr lang="ru-RU" sz="1400" dirty="0">
                <a:solidFill>
                  <a:srgbClr val="555555"/>
                </a:solidFill>
                <a:latin typeface="Open Sans"/>
              </a:rPr>
              <a:t>Сетевой комплекс информационного взаимодействия субъектов Российской Федерации в проекте «Мониторинг формирования функциональной грамотности учащихся»</a:t>
            </a:r>
            <a:br>
              <a:rPr lang="ru-RU" sz="1400" dirty="0">
                <a:solidFill>
                  <a:srgbClr val="555555"/>
                </a:solidFill>
                <a:latin typeface="Open Sans"/>
              </a:rPr>
            </a:br>
            <a:r>
              <a:rPr lang="ru-RU" sz="1400" dirty="0">
                <a:solidFill>
                  <a:srgbClr val="00569C"/>
                </a:solidFill>
                <a:latin typeface="Open Sans"/>
                <a:hlinkClick r:id="rId5"/>
              </a:rPr>
              <a:t>http://skiv.instrao.ru/support/demonstratsionnye-materialya/</a:t>
            </a:r>
            <a:r>
              <a:rPr lang="ru-RU" sz="1400" dirty="0">
                <a:solidFill>
                  <a:srgbClr val="555555"/>
                </a:solidFill>
                <a:latin typeface="Open Sans"/>
              </a:rPr>
              <a:t/>
            </a:r>
            <a:br>
              <a:rPr lang="ru-RU" sz="1400" dirty="0">
                <a:solidFill>
                  <a:srgbClr val="555555"/>
                </a:solidFill>
                <a:latin typeface="Open Sans"/>
              </a:rPr>
            </a:br>
            <a:r>
              <a:rPr lang="ru-RU" sz="1400" dirty="0">
                <a:solidFill>
                  <a:srgbClr val="555555"/>
                </a:solidFill>
                <a:latin typeface="Open Sans"/>
              </a:rPr>
              <a:t>Финансовая грамотность</a:t>
            </a:r>
            <a:br>
              <a:rPr lang="ru-RU" sz="1400" dirty="0">
                <a:solidFill>
                  <a:srgbClr val="555555"/>
                </a:solidFill>
                <a:latin typeface="Open Sans"/>
              </a:rPr>
            </a:br>
            <a:r>
              <a:rPr lang="ru-RU" sz="1400" dirty="0">
                <a:solidFill>
                  <a:srgbClr val="00569C"/>
                </a:solidFill>
                <a:latin typeface="Open Sans"/>
                <a:hlinkClick r:id="rId6"/>
              </a:rPr>
              <a:t>http://skiv.instrao.ru/support/demonstratsionnye-materialya/finansovaya-gramotnost.php</a:t>
            </a:r>
            <a:endParaRPr lang="ru-RU" sz="1400" dirty="0">
              <a:solidFill>
                <a:srgbClr val="555555"/>
              </a:solidFill>
              <a:latin typeface="Open Sans"/>
            </a:endParaRPr>
          </a:p>
          <a:p>
            <a:pPr>
              <a:buFont typeface="+mj-lt"/>
              <a:buAutoNum type="arabicPeriod"/>
            </a:pP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Open Sans"/>
              </a:rPr>
              <a:t>Информационно-образовательная среда "Российская электронная школа",</a:t>
            </a:r>
            <a:r>
              <a:rPr lang="ru-RU" sz="1400" dirty="0">
                <a:solidFill>
                  <a:srgbClr val="555555"/>
                </a:solidFill>
                <a:latin typeface="Open Sans"/>
              </a:rPr>
              <a:t/>
            </a:r>
            <a:br>
              <a:rPr lang="ru-RU" sz="1400" dirty="0">
                <a:solidFill>
                  <a:srgbClr val="555555"/>
                </a:solidFill>
                <a:latin typeface="Open Sans"/>
              </a:rPr>
            </a:br>
            <a:r>
              <a:rPr lang="ru-RU" sz="1400" dirty="0">
                <a:solidFill>
                  <a:srgbClr val="555555"/>
                </a:solidFill>
                <a:latin typeface="Open Sans"/>
              </a:rPr>
              <a:t>раздел функциональная грамотность  </a:t>
            </a:r>
            <a:r>
              <a:rPr lang="ru-RU" sz="1400" dirty="0">
                <a:solidFill>
                  <a:srgbClr val="00569C"/>
                </a:solidFill>
                <a:latin typeface="Open Sans"/>
                <a:hlinkClick r:id="rId7"/>
              </a:rPr>
              <a:t>https://fg.resh.edu.ru/</a:t>
            </a:r>
            <a:endParaRPr lang="ru-RU" sz="1400" b="0" i="0" dirty="0">
              <a:solidFill>
                <a:srgbClr val="555555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993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B8562A-AA08-A3F4-F862-2096F9B24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260648"/>
            <a:ext cx="8018089" cy="1015008"/>
          </a:xfrm>
        </p:spPr>
        <p:txBody>
          <a:bodyPr/>
          <a:lstStyle/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Когда проводить занятия по финансовой грамотности?</a:t>
            </a:r>
            <a:endParaRPr lang="ru-RU" sz="32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A166E13-D5B3-4F96-225E-1FF83F3E4D3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556792"/>
            <a:ext cx="4330886" cy="33111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 В рамках учебных предметов</a:t>
            </a:r>
          </a:p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Окружающий мир</a:t>
            </a:r>
          </a:p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Математика</a:t>
            </a:r>
          </a:p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технология</a:t>
            </a:r>
          </a:p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Русский язык и литература</a:t>
            </a: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5AAA65A-9549-11A7-B9BC-81D78D7081B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19913" y="1773405"/>
            <a:ext cx="4170430" cy="331118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5100" b="1" dirty="0">
                <a:latin typeface="Calibri" panose="020F0502020204030204" pitchFamily="34" charset="0"/>
                <a:cs typeface="Calibri" panose="020F0502020204030204" pitchFamily="34" charset="0"/>
              </a:rPr>
              <a:t>За счет часов ВР и вариативного плана: </a:t>
            </a:r>
          </a:p>
          <a:p>
            <a:r>
              <a:rPr lang="ru-RU" sz="4400" dirty="0">
                <a:latin typeface="Calibri" panose="020F0502020204030204" pitchFamily="34" charset="0"/>
                <a:cs typeface="Calibri" panose="020F0502020204030204" pitchFamily="34" charset="0"/>
              </a:rPr>
              <a:t>внеурочные занятия</a:t>
            </a:r>
          </a:p>
          <a:p>
            <a:r>
              <a:rPr lang="ru-RU" sz="4400" dirty="0">
                <a:latin typeface="Calibri" panose="020F0502020204030204" pitchFamily="34" charset="0"/>
                <a:cs typeface="Calibri" panose="020F0502020204030204" pitchFamily="34" charset="0"/>
              </a:rPr>
              <a:t>классные часы</a:t>
            </a:r>
          </a:p>
          <a:p>
            <a:r>
              <a:rPr lang="ru-RU" sz="4400" dirty="0">
                <a:latin typeface="Calibri" panose="020F0502020204030204" pitchFamily="34" charset="0"/>
                <a:cs typeface="Calibri" panose="020F0502020204030204" pitchFamily="34" charset="0"/>
              </a:rPr>
              <a:t>кружки</a:t>
            </a:r>
          </a:p>
          <a:p>
            <a:r>
              <a:rPr lang="ru-RU" sz="4400" dirty="0">
                <a:latin typeface="Calibri" panose="020F0502020204030204" pitchFamily="34" charset="0"/>
                <a:cs typeface="Calibri" panose="020F0502020204030204" pitchFamily="34" charset="0"/>
              </a:rPr>
              <a:t>мероприятия…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8870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8517632" cy="76814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solidFill>
                  <a:srgbClr val="C00000"/>
                </a:solidFill>
                <a:latin typeface="Cambria" pitchFamily="18" charset="0"/>
              </a:rPr>
              <a:t>Урочная деятельность. Окружающий мир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tx1"/>
                </a:solidFill>
                <a:latin typeface="Cambria" pitchFamily="18" charset="0"/>
              </a:rPr>
              <a:t>Потребности семьи. Сколько стоит автомобиль?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72" y="1357299"/>
            <a:ext cx="3714776" cy="5077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2" y="1428736"/>
            <a:ext cx="3643338" cy="5000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1087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539552" y="332656"/>
            <a:ext cx="8229600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solidFill>
                  <a:srgbClr val="C00000"/>
                </a:solidFill>
                <a:latin typeface="Cambria" pitchFamily="18" charset="0"/>
              </a:rPr>
              <a:t>Окружающий мир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Как разумно делать покупки                  Зачем семье сбережения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1214422"/>
            <a:ext cx="8036396" cy="294605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8926" y="4071942"/>
            <a:ext cx="5982290" cy="27860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4081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1500174"/>
            <a:ext cx="3286148" cy="4279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539552" y="332656"/>
            <a:ext cx="8229600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C00000"/>
                </a:solidFill>
                <a:latin typeface="Cambria" pitchFamily="18" charset="0"/>
              </a:rPr>
              <a:t>Окружающий мир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tx1"/>
                </a:solidFill>
                <a:latin typeface="Cambria" pitchFamily="18" charset="0"/>
              </a:rPr>
              <a:t>Из истории денег, денежные единицы, способы обмена товара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128851"/>
            <a:ext cx="4865194" cy="2742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48" y="4005064"/>
            <a:ext cx="4429156" cy="2638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3164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Главное мероприятие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CF823853-53CC-4249-AEDB-2EA9F718B2D2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1973</TotalTime>
  <Words>1353</Words>
  <Application>Microsoft Office PowerPoint</Application>
  <PresentationFormat>Экран (4:3)</PresentationFormat>
  <Paragraphs>252</Paragraphs>
  <Slides>37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37</vt:i4>
      </vt:variant>
    </vt:vector>
  </HeadingPairs>
  <TitlesOfParts>
    <vt:vector size="39" baseType="lpstr">
      <vt:lpstr>Custom Design</vt:lpstr>
      <vt:lpstr>Главное мероприятие</vt:lpstr>
      <vt:lpstr>Слайд 1</vt:lpstr>
      <vt:lpstr> </vt:lpstr>
      <vt:lpstr>Слайд 3</vt:lpstr>
      <vt:lpstr>Слайд 4</vt:lpstr>
      <vt:lpstr>Слайд 5</vt:lpstr>
      <vt:lpstr>Когда проводить занятия по финансовой грамотности?</vt:lpstr>
      <vt:lpstr>Слайд 7</vt:lpstr>
      <vt:lpstr>Слайд 8</vt:lpstr>
      <vt:lpstr>Слайд 9</vt:lpstr>
      <vt:lpstr>  Математика </vt:lpstr>
      <vt:lpstr>Слайд 11</vt:lpstr>
      <vt:lpstr>Слайд 12</vt:lpstr>
      <vt:lpstr>Слайд 13</vt:lpstr>
      <vt:lpstr> Русский язык и Литературное чтение  Соедини линиями продолжение пословицы </vt:lpstr>
      <vt:lpstr>Слайд 15</vt:lpstr>
      <vt:lpstr>Слайд 16</vt:lpstr>
      <vt:lpstr>В «мастерской кондитера» Сколько стоит торт? </vt:lpstr>
      <vt:lpstr>Слайд 18</vt:lpstr>
      <vt:lpstr>Слайд 19</vt:lpstr>
      <vt:lpstr>Слайд 20</vt:lpstr>
      <vt:lpstr>Банк игр </vt:lpstr>
      <vt:lpstr>Банк игр 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РЕСУРСЫ </vt:lpstr>
      <vt:lpstr>РЕСУРСЫ</vt:lpstr>
      <vt:lpstr>Слайд 33</vt:lpstr>
      <vt:lpstr>Слайд 34</vt:lpstr>
      <vt:lpstr>Слайд 35</vt:lpstr>
      <vt:lpstr>Слайд 36</vt:lpstr>
      <vt:lpstr>Слайд 37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kabinet19</cp:lastModifiedBy>
  <cp:revision>138</cp:revision>
  <dcterms:created xsi:type="dcterms:W3CDTF">2014-04-01T16:35:38Z</dcterms:created>
  <dcterms:modified xsi:type="dcterms:W3CDTF">2023-02-16T06:21:46Z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1676071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