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58" r:id="rId4"/>
    <p:sldId id="263" r:id="rId5"/>
    <p:sldId id="269" r:id="rId6"/>
    <p:sldId id="264" r:id="rId7"/>
    <p:sldId id="267" r:id="rId8"/>
    <p:sldId id="266" r:id="rId9"/>
    <p:sldId id="268" r:id="rId10"/>
    <p:sldId id="271" r:id="rId11"/>
    <p:sldId id="270" r:id="rId12"/>
    <p:sldId id="280" r:id="rId13"/>
    <p:sldId id="273" r:id="rId14"/>
    <p:sldId id="272" r:id="rId15"/>
    <p:sldId id="274" r:id="rId16"/>
    <p:sldId id="281" r:id="rId17"/>
    <p:sldId id="282" r:id="rId18"/>
    <p:sldId id="284" r:id="rId19"/>
    <p:sldId id="285" r:id="rId20"/>
    <p:sldId id="283" r:id="rId21"/>
    <p:sldId id="286" r:id="rId22"/>
    <p:sldId id="287" r:id="rId23"/>
    <p:sldId id="275" r:id="rId24"/>
    <p:sldId id="288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ln w="15875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dist="38100" dir="2700000" algn="tl" rotWithShape="0">
                    <a:schemeClr val="accent1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89873CF-106E-4D14-9EBE-F6E5E67CC29C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F24F3DD-D082-4D4D-BBEF-9CAB91BDFD6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87513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873CF-106E-4D14-9EBE-F6E5E67CC29C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4F3DD-D082-4D4D-BBEF-9CAB91BDFD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51035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873CF-106E-4D14-9EBE-F6E5E67CC29C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4F3DD-D082-4D4D-BBEF-9CAB91BDFD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92789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873CF-106E-4D14-9EBE-F6E5E67CC29C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4F3DD-D082-4D4D-BBEF-9CAB91BDFD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01244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lang="en-US" sz="6000" b="1" kern="1200" cap="all" baseline="0" dirty="0">
                <a:ln w="15875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dist="38100" dir="2700000" algn="tl" rotWithShape="0">
                    <a:schemeClr val="accent1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873CF-106E-4D14-9EBE-F6E5E67CC29C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4F3DD-D082-4D4D-BBEF-9CAB91BDFD6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332512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873CF-106E-4D14-9EBE-F6E5E67CC29C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4F3DD-D082-4D4D-BBEF-9CAB91BDFD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0538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873CF-106E-4D14-9EBE-F6E5E67CC29C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4F3DD-D082-4D4D-BBEF-9CAB91BDFD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61822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873CF-106E-4D14-9EBE-F6E5E67CC29C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4F3DD-D082-4D4D-BBEF-9CAB91BDFD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39259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873CF-106E-4D14-9EBE-F6E5E67CC29C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4F3DD-D082-4D4D-BBEF-9CAB91BDFD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1189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873CF-106E-4D14-9EBE-F6E5E67CC29C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4F3DD-D082-4D4D-BBEF-9CAB91BDFD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93525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873CF-106E-4D14-9EBE-F6E5E67CC29C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4F3DD-D082-4D4D-BBEF-9CAB91BDFD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14928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389873CF-106E-4D14-9EBE-F6E5E67CC29C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EF24F3DD-D082-4D4D-BBEF-9CAB91BDFD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02846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12" Type="http://schemas.microsoft.com/office/2007/relationships/hdphoto" Target="../../word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10" Type="http://schemas.microsoft.com/office/2007/relationships/hdphoto" Target="../../word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571480"/>
            <a:ext cx="8307705" cy="3118128"/>
          </a:xfrm>
        </p:spPr>
        <p:txBody>
          <a:bodyPr/>
          <a:lstStyle/>
          <a:p>
            <a:r>
              <a:rPr lang="ru-RU" dirty="0" smtClean="0"/>
              <a:t>«Фабрика» письма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FB0C77A-692F-4489-A87B-0BD298FC1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Признаки несформированности </a:t>
            </a:r>
            <a:r>
              <a:rPr lang="en-US" dirty="0">
                <a:solidFill>
                  <a:schemeClr val="tx1"/>
                </a:solidFill>
              </a:rPr>
              <a:t>II</a:t>
            </a:r>
            <a:r>
              <a:rPr lang="ru-RU" dirty="0">
                <a:solidFill>
                  <a:schemeClr val="tx1"/>
                </a:solidFill>
              </a:rPr>
              <a:t> блока мозга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68D6379-D3D0-4A76-BE2D-D181995F70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21" y="2057400"/>
            <a:ext cx="8358246" cy="4586310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 </a:t>
            </a:r>
            <a:r>
              <a:rPr lang="ru-RU" sz="2400" dirty="0">
                <a:solidFill>
                  <a:schemeClr val="tx1"/>
                </a:solidFill>
              </a:rPr>
              <a:t>несформированность пространственных представлений (например у школьников – чтение через абзац, пропуски слов, несоблюдение строчек, </a:t>
            </a:r>
            <a:r>
              <a:rPr lang="ru-RU" sz="2400" dirty="0" smtClean="0">
                <a:solidFill>
                  <a:schemeClr val="tx1"/>
                </a:solidFill>
              </a:rPr>
              <a:t> ошибки определения </a:t>
            </a:r>
            <a:r>
              <a:rPr lang="ru-RU" sz="2400" dirty="0">
                <a:solidFill>
                  <a:schemeClr val="tx1"/>
                </a:solidFill>
              </a:rPr>
              <a:t>направления (право и лево)   и т.п.);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</a:rPr>
              <a:t>несформированность </a:t>
            </a:r>
            <a:r>
              <a:rPr lang="ru-RU" sz="2400" dirty="0" err="1">
                <a:solidFill>
                  <a:schemeClr val="tx1"/>
                </a:solidFill>
              </a:rPr>
              <a:t>сенсо</a:t>
            </a:r>
            <a:r>
              <a:rPr lang="ru-RU" sz="2400" dirty="0">
                <a:solidFill>
                  <a:schemeClr val="tx1"/>
                </a:solidFill>
              </a:rPr>
              <a:t>-моторных координаций (например согласованные глаз и действия рук и т.п.);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</a:rPr>
              <a:t>неловкость, однотипность движений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</a:rPr>
              <a:t>затруднения в различении предметов и звуков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</a:rPr>
              <a:t>затруднения в понимании сложных грамматических конструкций и т.д.</a:t>
            </a:r>
          </a:p>
        </p:txBody>
      </p:sp>
    </p:spTree>
    <p:extLst>
      <p:ext uri="{BB962C8B-B14F-4D97-AF65-F5344CB8AC3E}">
        <p14:creationId xmlns="" xmlns:p14="http://schemas.microsoft.com/office/powerpoint/2010/main" val="326397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CEF12F3-8AD2-4DF4-A2B5-778D87192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00608" y="0"/>
            <a:ext cx="8229600" cy="11430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III</a:t>
            </a:r>
            <a:r>
              <a:rPr lang="ru-RU" dirty="0">
                <a:solidFill>
                  <a:schemeClr val="tx1"/>
                </a:solidFill>
              </a:rPr>
              <a:t> блок мозга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43E5A1F-3213-4605-9DD6-EC29836EF2C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7848" y="1151857"/>
            <a:ext cx="7308304" cy="5481228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436096" y="0"/>
            <a:ext cx="30963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«Я должен»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026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681608"/>
            <a:ext cx="7406640" cy="332345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Функция лобных долей – ПРАВИЛО, ВЫСТРАИВАНИЕ ПРОГРАММ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FA02B69-E026-4012-B7FB-E22AC7EC7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368" y="377280"/>
            <a:ext cx="8289036" cy="6480720"/>
          </a:xfrm>
        </p:spPr>
        <p:txBody>
          <a:bodyPr>
            <a:normAutofit/>
          </a:bodyPr>
          <a:lstStyle/>
          <a:p>
            <a:r>
              <a:rPr lang="ru-RU" sz="2800" b="1" i="1" dirty="0">
                <a:solidFill>
                  <a:schemeClr val="tx1"/>
                </a:solidFill>
              </a:rPr>
              <a:t>Моторная </a:t>
            </a:r>
            <a:r>
              <a:rPr lang="ru-RU" sz="2800" b="1" i="1" dirty="0" smtClean="0">
                <a:solidFill>
                  <a:schemeClr val="tx1"/>
                </a:solidFill>
              </a:rPr>
              <a:t>зона </a:t>
            </a:r>
            <a:r>
              <a:rPr lang="ru-RU" sz="2800" dirty="0" smtClean="0">
                <a:solidFill>
                  <a:schemeClr val="tx1"/>
                </a:solidFill>
              </a:rPr>
              <a:t>– </a:t>
            </a:r>
            <a:r>
              <a:rPr lang="ru-RU" sz="2800" dirty="0">
                <a:solidFill>
                  <a:schemeClr val="tx1"/>
                </a:solidFill>
              </a:rPr>
              <a:t>ядерные отделы обеспечивают иннервацию различных групп </a:t>
            </a:r>
            <a:r>
              <a:rPr lang="ru-RU" sz="2800" dirty="0" err="1">
                <a:solidFill>
                  <a:schemeClr val="tx1"/>
                </a:solidFill>
              </a:rPr>
              <a:t>мыщц</a:t>
            </a:r>
            <a:endParaRPr lang="ru-RU" sz="2800" dirty="0">
              <a:solidFill>
                <a:schemeClr val="tx1"/>
              </a:solidFill>
            </a:endParaRPr>
          </a:p>
          <a:p>
            <a:r>
              <a:rPr lang="ru-RU" sz="2800" b="1" i="1" dirty="0" err="1" smtClean="0">
                <a:solidFill>
                  <a:schemeClr val="tx1"/>
                </a:solidFill>
              </a:rPr>
              <a:t>Премоторная</a:t>
            </a:r>
            <a:r>
              <a:rPr lang="ru-RU" sz="2800" b="1" i="1" dirty="0" smtClean="0">
                <a:solidFill>
                  <a:schemeClr val="tx1"/>
                </a:solidFill>
              </a:rPr>
              <a:t> зона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>
                <a:solidFill>
                  <a:schemeClr val="tx1"/>
                </a:solidFill>
              </a:rPr>
              <a:t>– обеспечивают серийную организацию движений, плавность, автоматизацию действий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</a:rPr>
              <a:t>Отвечают и за движение общей моторики и интеллектуальные операции (переключение), за графические движения</a:t>
            </a:r>
          </a:p>
          <a:p>
            <a:r>
              <a:rPr lang="ru-RU" sz="2800" b="1" i="1" dirty="0" err="1" smtClean="0">
                <a:solidFill>
                  <a:schemeClr val="tx1"/>
                </a:solidFill>
              </a:rPr>
              <a:t>Префронтальная</a:t>
            </a:r>
            <a:r>
              <a:rPr lang="ru-RU" sz="2800" b="1" i="1" dirty="0" smtClean="0">
                <a:solidFill>
                  <a:schemeClr val="tx1"/>
                </a:solidFill>
              </a:rPr>
              <a:t> зона</a:t>
            </a:r>
            <a:r>
              <a:rPr lang="ru-RU" sz="2800" i="1" dirty="0" smtClean="0">
                <a:solidFill>
                  <a:schemeClr val="tx1"/>
                </a:solidFill>
              </a:rPr>
              <a:t> </a:t>
            </a:r>
            <a:r>
              <a:rPr lang="ru-RU" sz="2800" dirty="0">
                <a:solidFill>
                  <a:schemeClr val="tx1"/>
                </a:solidFill>
              </a:rPr>
              <a:t>– (начинают созревать с 6-7 лет) – дирижер мозговых ансамблей отвечает за мышление, коммуникативные навыки, управление эмоциями, принятие решений, достижение целей, психологическое благополучие и самоконтроль.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4648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FB0C77A-692F-4489-A87B-0BD298FC1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24" y="285728"/>
            <a:ext cx="7406640" cy="1356360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Признаки </a:t>
            </a:r>
            <a:r>
              <a:rPr lang="ru-RU" dirty="0" err="1">
                <a:solidFill>
                  <a:schemeClr val="tx1"/>
                </a:solidFill>
              </a:rPr>
              <a:t>несформированности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III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блока мозга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68D6379-D3D0-4A76-BE2D-D181995F70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596" y="1857364"/>
            <a:ext cx="8429684" cy="4786346"/>
          </a:xfrm>
        </p:spPr>
        <p:txBody>
          <a:bodyPr>
            <a:noAutofit/>
          </a:bodyPr>
          <a:lstStyle/>
          <a:p>
            <a:pPr algn="just"/>
            <a:r>
              <a:rPr lang="ru-RU" sz="2400" dirty="0">
                <a:solidFill>
                  <a:schemeClr val="tx1"/>
                </a:solidFill>
              </a:rPr>
              <a:t>отвлекаемость на любой стимул, полевое поведение;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</a:rPr>
              <a:t>упрощение любой программы;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</a:rPr>
              <a:t>пропуски букв в письме, </a:t>
            </a:r>
            <a:r>
              <a:rPr lang="ru-RU" sz="2400" dirty="0" err="1">
                <a:solidFill>
                  <a:schemeClr val="tx1"/>
                </a:solidFill>
              </a:rPr>
              <a:t>недописывание</a:t>
            </a:r>
            <a:r>
              <a:rPr lang="ru-RU" sz="2400" dirty="0">
                <a:solidFill>
                  <a:schemeClr val="tx1"/>
                </a:solidFill>
              </a:rPr>
              <a:t> слов, </a:t>
            </a:r>
            <a:r>
              <a:rPr lang="ru-RU" sz="2400" dirty="0" err="1">
                <a:solidFill>
                  <a:schemeClr val="tx1"/>
                </a:solidFill>
              </a:rPr>
              <a:t>недоделывание</a:t>
            </a:r>
            <a:r>
              <a:rPr lang="ru-RU" sz="2400" dirty="0">
                <a:solidFill>
                  <a:schemeClr val="tx1"/>
                </a:solidFill>
              </a:rPr>
              <a:t> упражнений;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</a:rPr>
              <a:t>бедная речь;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</a:rPr>
              <a:t>не могут решить смысловую задачу, выстроить логические цепочки</a:t>
            </a:r>
            <a:r>
              <a:rPr lang="en-US" sz="2400" dirty="0">
                <a:solidFill>
                  <a:schemeClr val="tx1"/>
                </a:solidFill>
              </a:rPr>
              <a:t>;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нарушения </a:t>
            </a:r>
            <a:r>
              <a:rPr lang="ru-RU" sz="2400" dirty="0">
                <a:solidFill>
                  <a:schemeClr val="tx1"/>
                </a:solidFill>
              </a:rPr>
              <a:t>опорно-двигательного аппарата (тогда движения становятся отрывистыми, неплавными), 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</a:rPr>
              <a:t>неумение осознавать свои ошибки, исправлять их и т.д.</a:t>
            </a:r>
          </a:p>
        </p:txBody>
      </p:sp>
    </p:spTree>
    <p:extLst>
      <p:ext uri="{BB962C8B-B14F-4D97-AF65-F5344CB8AC3E}">
        <p14:creationId xmlns="" xmlns:p14="http://schemas.microsoft.com/office/powerpoint/2010/main" val="388069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A432C2B-FE05-4654-B554-04DC6F114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Нейропсихологическое </a:t>
            </a:r>
            <a:r>
              <a:rPr lang="ru-RU" b="1" dirty="0">
                <a:solidFill>
                  <a:schemeClr val="tx1"/>
                </a:solidFill>
              </a:rPr>
              <a:t>строение письма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4A430D9-3253-49C7-8B9B-704771E0D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596" y="1285860"/>
            <a:ext cx="8429684" cy="4357718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Энергетическое обеспечение (состояние бодрствования без перевозбуждения)</a:t>
            </a:r>
          </a:p>
          <a:p>
            <a:pPr marL="514350" indent="-514350"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Поставить цель писать, спланировать текст, в процессе работы себя проверять (программирование и контроль лобных отделов)</a:t>
            </a:r>
          </a:p>
          <a:p>
            <a:pPr marL="514350" indent="-514350"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Анализировать звуки речи, различать между собой (височные отделы - слуховое восприятие)</a:t>
            </a:r>
          </a:p>
          <a:p>
            <a:pPr marL="514350" indent="-514350"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Узнавать буквы, различать их (затылочные отделы - зрительное восприятие)</a:t>
            </a:r>
          </a:p>
          <a:p>
            <a:pPr marL="514350" indent="-514350"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Ориентироваться на лист бумаги, найти лево – право, попасть в строчку (</a:t>
            </a:r>
            <a:r>
              <a:rPr lang="ru-RU" dirty="0" err="1" smtClean="0">
                <a:solidFill>
                  <a:schemeClr val="tx1"/>
                </a:solidFill>
              </a:rPr>
              <a:t>теменно-височной-затылочная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доля – пространственное восприятие)</a:t>
            </a:r>
          </a:p>
          <a:p>
            <a:pPr marL="514350" indent="-514350"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Иметь моторный образ буквы, как держать ручку, как двигать рукой, отрегулировать силу нажима (теменной отдел – кинестетическое восприятие)</a:t>
            </a:r>
          </a:p>
          <a:p>
            <a:pPr marL="514350" indent="-514350"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Писать плавно, переключаясь от элемента к элемента к элементу, от буквы к букве (</a:t>
            </a:r>
            <a:r>
              <a:rPr lang="ru-RU" dirty="0" err="1">
                <a:solidFill>
                  <a:schemeClr val="tx1"/>
                </a:solidFill>
              </a:rPr>
              <a:t>премоторная</a:t>
            </a:r>
            <a:r>
              <a:rPr lang="ru-RU" dirty="0">
                <a:solidFill>
                  <a:schemeClr val="tx1"/>
                </a:solidFill>
              </a:rPr>
              <a:t> зона – серийная организация движений)</a:t>
            </a:r>
          </a:p>
        </p:txBody>
      </p:sp>
    </p:spTree>
    <p:extLst>
      <p:ext uri="{BB962C8B-B14F-4D97-AF65-F5344CB8AC3E}">
        <p14:creationId xmlns="" xmlns:p14="http://schemas.microsoft.com/office/powerpoint/2010/main" val="26326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29912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Графомоторные</a:t>
            </a:r>
            <a:r>
              <a:rPr lang="ru-RU" dirty="0" smtClean="0"/>
              <a:t> трудности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2219" t="68587"/>
          <a:stretch>
            <a:fillRect/>
          </a:stretch>
        </p:blipFill>
        <p:spPr bwMode="auto">
          <a:xfrm>
            <a:off x="791072" y="1340768"/>
            <a:ext cx="835292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F:\Конференция\Тетради\iCloud Photos\вставить в презенташку\Активация\IMG_1493.JPEG"/>
          <p:cNvPicPr/>
          <p:nvPr/>
        </p:nvPicPr>
        <p:blipFill rotWithShape="1">
          <a:blip r:embed="rId3" cstate="print">
            <a:lum bright="20000"/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l="-1400" t="71783" r="1400" b="8454"/>
          <a:stretch/>
        </p:blipFill>
        <p:spPr bwMode="auto">
          <a:xfrm>
            <a:off x="1115616" y="3645024"/>
            <a:ext cx="6840760" cy="21169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29912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Графомоторные</a:t>
            </a:r>
            <a:r>
              <a:rPr lang="ru-RU" dirty="0" smtClean="0"/>
              <a:t> трудности</a:t>
            </a:r>
            <a:endParaRPr lang="ru-RU" dirty="0"/>
          </a:p>
        </p:txBody>
      </p:sp>
      <p:pic>
        <p:nvPicPr>
          <p:cNvPr id="9" name="Рисунок 8"/>
          <p:cNvPicPr/>
          <p:nvPr/>
        </p:nvPicPr>
        <p:blipFill>
          <a:blip r:embed="rId2" cstate="print"/>
          <a:srcRect l="1310" t="48174" r="21412"/>
          <a:stretch>
            <a:fillRect/>
          </a:stretch>
        </p:blipFill>
        <p:spPr bwMode="auto">
          <a:xfrm>
            <a:off x="683568" y="1196752"/>
            <a:ext cx="741682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F:\Конференция\Тетради\iCloud Photos\IMG_1579.JPEG"/>
          <p:cNvPicPr/>
          <p:nvPr/>
        </p:nvPicPr>
        <p:blipFill rotWithShape="1">
          <a:blip r:embed="rId3" cstate="print">
            <a:lum/>
            <a:extLst>
              <a:ext uri="{BEBA8EAE-BF5A-486C-A8C5-ECC9F3942E4B}">
                <a14:imgProps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l="9149" t="61454" r="8850" b="18184"/>
          <a:stretch/>
        </p:blipFill>
        <p:spPr bwMode="auto">
          <a:xfrm>
            <a:off x="1403648" y="5013176"/>
            <a:ext cx="5400600" cy="16127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11560" y="4221088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дефицит зрительно-пространственного восприятия</a:t>
            </a:r>
            <a:endParaRPr lang="ru-RU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Конференция\Тетради\iCloud Photos\IMG_1498.JPE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>
                  <a14:imgLayer r:embed="rId10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l="19200" t="34719" r="2592" b="52775"/>
          <a:stretch/>
        </p:blipFill>
        <p:spPr bwMode="auto">
          <a:xfrm>
            <a:off x="1259632" y="1268760"/>
            <a:ext cx="6732791" cy="17325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536" y="3929616"/>
            <a:ext cx="849694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усвоены образы заглавных букв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слабость у функции зрительного восприятия.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Конференция\Тетради\iCloud Photos\IMG_1738.JPEG"/>
          <p:cNvPicPr/>
          <p:nvPr/>
        </p:nvPicPr>
        <p:blipFill rotWithShape="1">
          <a:blip r:embed="rId2" cstate="print">
            <a:lum bright="20000"/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l="9022" t="68896" r="12476" b="22080"/>
          <a:stretch/>
        </p:blipFill>
        <p:spPr bwMode="auto">
          <a:xfrm>
            <a:off x="1187624" y="2060848"/>
            <a:ext cx="6480720" cy="144195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43608" y="836712"/>
            <a:ext cx="7344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слабость звукового анализа </a:t>
            </a:r>
            <a:endParaRPr lang="ru-RU" sz="4000" dirty="0"/>
          </a:p>
        </p:txBody>
      </p:sp>
      <p:pic>
        <p:nvPicPr>
          <p:cNvPr id="6" name="Picture 2" descr="F:\Конференция\Тетради\iCloud Photos\IMG_1530.JPEG"/>
          <p:cNvPicPr/>
          <p:nvPr/>
        </p:nvPicPr>
        <p:blipFill rotWithShape="1">
          <a:blip r:embed="rId3" cstate="print">
            <a:lum contrast="20000"/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l="15453" t="67015" b="14979"/>
          <a:stretch/>
        </p:blipFill>
        <p:spPr bwMode="auto">
          <a:xfrm>
            <a:off x="1619672" y="5229200"/>
            <a:ext cx="5702300" cy="13810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115616" y="3861048"/>
            <a:ext cx="7056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нарушение кинестетического анализа графических движений</a:t>
            </a:r>
            <a:endParaRPr lang="ru-RU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mozgportal.ru/wp-content/uploads/2017/08/Brain_diagram_r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3" y="714356"/>
            <a:ext cx="3939348" cy="2643206"/>
          </a:xfrm>
          <a:prstGeom prst="rect">
            <a:avLst/>
          </a:prstGeom>
          <a:noFill/>
        </p:spPr>
      </p:pic>
      <p:pic>
        <p:nvPicPr>
          <p:cNvPr id="18434" name="Picture 2" descr="https://fsd.multiurok.ru/html/2018/02/20/s_5a8c1a4ba866d/837995_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81254" y="2714620"/>
            <a:ext cx="4655634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29912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Графомоторные</a:t>
            </a:r>
            <a:r>
              <a:rPr lang="ru-RU" dirty="0" smtClean="0"/>
              <a:t> трудности</a:t>
            </a:r>
            <a:endParaRPr lang="ru-RU" dirty="0"/>
          </a:p>
        </p:txBody>
      </p:sp>
      <p:pic>
        <p:nvPicPr>
          <p:cNvPr id="6" name="Picture 2" descr="F:\Конференция\Тетради\iCloud Photos\вставить в презенташку\программирование\IMG_1454 Алена.JPEG"/>
          <p:cNvPicPr/>
          <p:nvPr/>
        </p:nvPicPr>
        <p:blipFill rotWithShape="1">
          <a:blip r:embed="rId2" cstate="print">
            <a:lum bright="10000"/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t="47312" b="25259"/>
          <a:stretch/>
        </p:blipFill>
        <p:spPr bwMode="auto">
          <a:xfrm>
            <a:off x="1547664" y="4005064"/>
            <a:ext cx="6120765" cy="20669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  <p:pic>
        <p:nvPicPr>
          <p:cNvPr id="7" name="Рисунок 6"/>
          <p:cNvPicPr/>
          <p:nvPr/>
        </p:nvPicPr>
        <p:blipFill>
          <a:blip r:embed="rId3" cstate="print"/>
          <a:srcRect l="1181" t="37609" r="24481" b="31413"/>
          <a:stretch>
            <a:fillRect/>
          </a:stretch>
        </p:blipFill>
        <p:spPr bwMode="auto">
          <a:xfrm>
            <a:off x="467544" y="1412776"/>
            <a:ext cx="734481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Конференция\Тетради\iCloud Photos\IMG_1747.JPEG"/>
          <p:cNvPicPr/>
          <p:nvPr/>
        </p:nvPicPr>
        <p:blipFill rotWithShape="1">
          <a:blip r:embed="rId2" cstate="print">
            <a:lum contrast="30000"/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l="9401" t="71066" r="11364" b="19206"/>
          <a:stretch/>
        </p:blipFill>
        <p:spPr bwMode="auto">
          <a:xfrm>
            <a:off x="971600" y="2852936"/>
            <a:ext cx="7272808" cy="19503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43608" y="1124744"/>
            <a:ext cx="7056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слабости функции серийной организации движений</a:t>
            </a:r>
            <a:endParaRPr lang="ru-RU" sz="36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7406640" cy="1356360"/>
          </a:xfrm>
        </p:spPr>
        <p:txBody>
          <a:bodyPr/>
          <a:lstStyle/>
          <a:p>
            <a:pPr algn="ctr"/>
            <a:r>
              <a:rPr lang="ru-RU" dirty="0" smtClean="0"/>
              <a:t>Растяжки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1974827"/>
            <a:ext cx="72866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ОПТИМИЗАЦИЯ ТОНУСА МЫШЦ</a:t>
            </a:r>
          </a:p>
          <a:p>
            <a:pPr algn="ctr"/>
            <a:r>
              <a:rPr lang="ru-RU" sz="2800" dirty="0" smtClean="0"/>
              <a:t>нормализуют </a:t>
            </a:r>
            <a:r>
              <a:rPr lang="ru-RU" sz="2800" dirty="0" err="1" smtClean="0"/>
              <a:t>гипертонус</a:t>
            </a:r>
            <a:r>
              <a:rPr lang="ru-RU" sz="2800" dirty="0" smtClean="0"/>
              <a:t> и </a:t>
            </a:r>
            <a:r>
              <a:rPr lang="ru-RU" sz="2800" dirty="0" err="1" smtClean="0"/>
              <a:t>гипотонус</a:t>
            </a:r>
            <a:endParaRPr lang="ru-RU" sz="28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39552" y="3284984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МАСТЕРСКАЯ РАСТЯЖЕК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887E176-2766-4389-82EA-C2F3A9B14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Важное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EED076C-FEB9-4FC3-BE75-94CD6CC77B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dirty="0">
                <a:solidFill>
                  <a:schemeClr val="tx1"/>
                </a:solidFill>
              </a:rPr>
              <a:t>Любая деятельность происходит с участием всех зон мозга</a:t>
            </a:r>
          </a:p>
          <a:p>
            <a:r>
              <a:rPr lang="ru-RU" sz="2800" dirty="0">
                <a:solidFill>
                  <a:schemeClr val="tx1"/>
                </a:solidFill>
              </a:rPr>
              <a:t>При нарушении 1 блока страдают 1 и 2, при нарушении в 3 и 2 недостаточность в 1 блоке</a:t>
            </a:r>
          </a:p>
          <a:p>
            <a:r>
              <a:rPr lang="ru-RU" sz="2800" dirty="0">
                <a:solidFill>
                  <a:schemeClr val="tx1"/>
                </a:solidFill>
              </a:rPr>
              <a:t>Мозг ребенка способен к развитию и регуляции нарушений</a:t>
            </a:r>
          </a:p>
          <a:p>
            <a:r>
              <a:rPr lang="ru-RU" sz="2800" dirty="0">
                <a:solidFill>
                  <a:schemeClr val="tx1"/>
                </a:solidFill>
              </a:rPr>
              <a:t>Развитие мозга имеет восходящий характер (от 1 к 2 и 3)</a:t>
            </a:r>
          </a:p>
          <a:p>
            <a:r>
              <a:rPr lang="ru-RU" sz="2800" dirty="0">
                <a:solidFill>
                  <a:schemeClr val="tx1"/>
                </a:solidFill>
              </a:rPr>
              <a:t>Мозг развивается в течение всей жизни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1429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643182"/>
            <a:ext cx="7406640" cy="1356360"/>
          </a:xfrm>
        </p:spPr>
        <p:txBody>
          <a:bodyPr/>
          <a:lstStyle/>
          <a:p>
            <a:pPr algn="ctr"/>
            <a:r>
              <a:rPr lang="ru-RU" dirty="0" smtClean="0"/>
              <a:t>Удачи в работе!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35782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Александр Романович </a:t>
            </a:r>
            <a:r>
              <a:rPr lang="ru-RU" dirty="0" err="1">
                <a:solidFill>
                  <a:schemeClr val="tx1"/>
                </a:solidFill>
              </a:rPr>
              <a:t>Лурия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1902-1977</a:t>
            </a:r>
          </a:p>
        </p:txBody>
      </p:sp>
      <p:sp>
        <p:nvSpPr>
          <p:cNvPr id="6146" name="AutoShape 2" descr="https://sun9-16.userapi.com/c856136/v856136422/c2727/_-XqMRiqy9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8" name="Picture 4" descr="https://sun9-16.userapi.com/c856136/v856136422/c2727/_-XqMRiqy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428736"/>
            <a:ext cx="2428892" cy="367682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Структурно-функциональная</a:t>
            </a:r>
            <a:r>
              <a:rPr kumimoji="0" lang="ru-RU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модель мозга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150" name="Picture 6" descr="https://cloud.prezentacii.org/19/06/152073/images/screen4.jpg"/>
          <p:cNvPicPr>
            <a:picLocks noChangeAspect="1" noChangeArrowheads="1"/>
          </p:cNvPicPr>
          <p:nvPr/>
        </p:nvPicPr>
        <p:blipFill>
          <a:blip r:embed="rId3" cstate="print"/>
          <a:srcRect t="23502" r="520" b="32552"/>
          <a:stretch>
            <a:fillRect/>
          </a:stretch>
        </p:blipFill>
        <p:spPr bwMode="auto">
          <a:xfrm>
            <a:off x="3929058" y="2500306"/>
            <a:ext cx="4959228" cy="1643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en-US" dirty="0"/>
              <a:t>I</a:t>
            </a:r>
            <a:r>
              <a:rPr lang="ru-RU" dirty="0"/>
              <a:t> блок мозга</a:t>
            </a:r>
          </a:p>
        </p:txBody>
      </p:sp>
      <p:pic>
        <p:nvPicPr>
          <p:cNvPr id="11266" name="Picture 2" descr="https://cf.ppt-online.org/files/slide/p/PSunjdhHNRMy0pEWGCVzwBYT4mKa2vU8t5f7bc/slide-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785794"/>
            <a:ext cx="7715272" cy="5786454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6084168" y="0"/>
            <a:ext cx="21602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«Я хочу»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ECCC0BF-8990-4BA6-8CC3-C0C610A16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274638"/>
            <a:ext cx="7406640" cy="1356360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Признаки нарушений в развитии 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1 блока мозга: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F8E1EB2-DA03-4169-BE7D-68C955F158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3614750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повышенная истощаемость, вялость, </a:t>
            </a:r>
            <a:r>
              <a:rPr lang="ru-RU" sz="2400" dirty="0" smtClean="0">
                <a:solidFill>
                  <a:schemeClr val="tx1"/>
                </a:solidFill>
              </a:rPr>
              <a:t>сонливость;</a:t>
            </a:r>
            <a:endParaRPr lang="ru-RU" sz="2400" dirty="0">
              <a:solidFill>
                <a:schemeClr val="tx1"/>
              </a:solidFill>
            </a:endParaRPr>
          </a:p>
          <a:p>
            <a:r>
              <a:rPr lang="ru-RU" sz="2400" dirty="0">
                <a:solidFill>
                  <a:schemeClr val="tx1"/>
                </a:solidFill>
              </a:rPr>
              <a:t>снижается и работоспособность, внимание становится </a:t>
            </a:r>
            <a:r>
              <a:rPr lang="ru-RU" sz="2400" dirty="0" smtClean="0">
                <a:solidFill>
                  <a:schemeClr val="tx1"/>
                </a:solidFill>
              </a:rPr>
              <a:t>неустойчивым;</a:t>
            </a:r>
            <a:endParaRPr lang="ru-RU" sz="2400" dirty="0">
              <a:solidFill>
                <a:schemeClr val="tx1"/>
              </a:solidFill>
            </a:endParaRPr>
          </a:p>
          <a:p>
            <a:r>
              <a:rPr lang="ru-RU" sz="2400" dirty="0">
                <a:solidFill>
                  <a:schemeClr val="tx1"/>
                </a:solidFill>
              </a:rPr>
              <a:t>мышление теряет </a:t>
            </a:r>
            <a:r>
              <a:rPr lang="ru-RU" sz="2400" dirty="0" smtClean="0">
                <a:solidFill>
                  <a:schemeClr val="tx1"/>
                </a:solidFill>
              </a:rPr>
              <a:t>произвольность; </a:t>
            </a:r>
            <a:endParaRPr lang="ru-RU" sz="2400" dirty="0">
              <a:solidFill>
                <a:schemeClr val="tx1"/>
              </a:solidFill>
            </a:endParaRPr>
          </a:p>
          <a:p>
            <a:r>
              <a:rPr lang="ru-RU" sz="2400" dirty="0">
                <a:solidFill>
                  <a:schemeClr val="tx1"/>
                </a:solidFill>
              </a:rPr>
              <a:t>эмоции пропадают (нарастает безразличие) или же обостряются, тогда наблюдается патологическая тревожность и обеспокоенность, чрезмерное возбуждение,</a:t>
            </a:r>
          </a:p>
          <a:p>
            <a:r>
              <a:rPr lang="ru-RU" sz="2400" dirty="0">
                <a:solidFill>
                  <a:schemeClr val="tx1"/>
                </a:solidFill>
              </a:rPr>
              <a:t>эмоциональная неуравновешенность;</a:t>
            </a:r>
          </a:p>
          <a:p>
            <a:r>
              <a:rPr lang="ru-RU" sz="2400" dirty="0">
                <a:solidFill>
                  <a:schemeClr val="tx1"/>
                </a:solidFill>
              </a:rPr>
              <a:t>аллергии у </a:t>
            </a:r>
            <a:r>
              <a:rPr lang="ru-RU" sz="2400" dirty="0" smtClean="0">
                <a:solidFill>
                  <a:schemeClr val="tx1"/>
                </a:solidFill>
              </a:rPr>
              <a:t>ребенка;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часто </a:t>
            </a:r>
            <a:r>
              <a:rPr lang="ru-RU" sz="2400" dirty="0">
                <a:solidFill>
                  <a:schemeClr val="tx1"/>
                </a:solidFill>
              </a:rPr>
              <a:t>болеющие дети;</a:t>
            </a:r>
          </a:p>
          <a:p>
            <a:r>
              <a:rPr lang="ru-RU" sz="2400" dirty="0">
                <a:solidFill>
                  <a:schemeClr val="tx1"/>
                </a:solidFill>
              </a:rPr>
              <a:t>вертятся, все роняют, зевают, мешают </a:t>
            </a:r>
            <a:r>
              <a:rPr lang="ru-RU" sz="2400" dirty="0" smtClean="0">
                <a:solidFill>
                  <a:schemeClr val="tx1"/>
                </a:solidFill>
              </a:rPr>
              <a:t>другим,</a:t>
            </a:r>
            <a:endParaRPr lang="ru-RU" sz="2400" dirty="0" smtClean="0"/>
          </a:p>
          <a:p>
            <a:r>
              <a:rPr lang="ru-RU" sz="2400" dirty="0" smtClean="0"/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движение языком во время письма (синкинезии).</a:t>
            </a:r>
          </a:p>
          <a:p>
            <a:pPr>
              <a:buNone/>
            </a:pPr>
            <a:endParaRPr lang="ru-RU" sz="2400" dirty="0" smtClean="0"/>
          </a:p>
          <a:p>
            <a:endParaRPr lang="ru-RU" sz="2400" dirty="0">
              <a:solidFill>
                <a:schemeClr val="tx1"/>
              </a:solidFill>
            </a:endParaRPr>
          </a:p>
          <a:p>
            <a:endParaRPr lang="ru-RU" sz="24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157149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II </a:t>
            </a:r>
            <a:r>
              <a:rPr lang="ru-RU" dirty="0">
                <a:solidFill>
                  <a:schemeClr val="tx1"/>
                </a:solidFill>
              </a:rPr>
              <a:t>блок</a:t>
            </a:r>
          </a:p>
        </p:txBody>
      </p:sp>
      <p:pic>
        <p:nvPicPr>
          <p:cNvPr id="12290" name="Picture 2" descr="https://cf.ppt-online.org/files/slide/p/PSunjdhHNRMy0pEWGCVzwBYT4mKa2vU8t5f7bc/slide-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099" y="1214422"/>
            <a:ext cx="7143799" cy="5357850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6084168" y="0"/>
            <a:ext cx="21602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«Я могу»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2049872" cy="1052736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II </a:t>
            </a:r>
            <a:r>
              <a:rPr lang="ru-RU" dirty="0">
                <a:solidFill>
                  <a:schemeClr val="tx1"/>
                </a:solidFill>
              </a:rPr>
              <a:t>блок</a:t>
            </a:r>
          </a:p>
        </p:txBody>
      </p:sp>
      <p:pic>
        <p:nvPicPr>
          <p:cNvPr id="12290" name="Picture 2" descr="https://cf.ppt-online.org/files/slide/p/PSunjdhHNRMy0pEWGCVzwBYT4mKa2vU8t5f7bc/slide-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804" y="908720"/>
            <a:ext cx="1992664" cy="1494498"/>
          </a:xfrm>
          <a:prstGeom prst="rect">
            <a:avLst/>
          </a:prstGeom>
          <a:noFill/>
        </p:spPr>
      </p:pic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08BF4DA0-A8B1-44E2-BDE0-B6AAB106C485}"/>
              </a:ext>
            </a:extLst>
          </p:cNvPr>
          <p:cNvSpPr txBox="1">
            <a:spLocks/>
          </p:cNvSpPr>
          <p:nvPr/>
        </p:nvSpPr>
        <p:spPr>
          <a:xfrm>
            <a:off x="485804" y="2276872"/>
            <a:ext cx="8172392" cy="3960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/>
              <a:t>Реализуются</a:t>
            </a:r>
            <a:r>
              <a:rPr lang="en-US" dirty="0"/>
              <a:t>:</a:t>
            </a:r>
          </a:p>
          <a:p>
            <a:pPr marL="571500" indent="-571500" algn="l">
              <a:buFontTx/>
              <a:buChar char="-"/>
            </a:pPr>
            <a:r>
              <a:rPr lang="ru-RU" dirty="0"/>
              <a:t>модально – специфические функции (тактильные, слуховые, зрительные, обонятельные, кожная чувствительность, сигналы от тела)</a:t>
            </a:r>
          </a:p>
          <a:p>
            <a:pPr algn="l"/>
            <a:endParaRPr lang="ru-RU" dirty="0"/>
          </a:p>
          <a:p>
            <a:pPr marL="571500" indent="-571500" algn="l">
              <a:buFontTx/>
              <a:buChar char="-"/>
            </a:pPr>
            <a:r>
              <a:rPr lang="ru-RU" dirty="0"/>
              <a:t>полимодальные</a:t>
            </a:r>
            <a:r>
              <a:rPr lang="en-US" dirty="0"/>
              <a:t>:</a:t>
            </a:r>
            <a:r>
              <a:rPr lang="ru-RU" dirty="0"/>
              <a:t> сложные аналитико-синтетические функции (речь, чтение, письмо, счет, конструктивно-пространственные функции и т.д.)</a:t>
            </a:r>
          </a:p>
        </p:txBody>
      </p:sp>
    </p:spTree>
    <p:extLst>
      <p:ext uri="{BB962C8B-B14F-4D97-AF65-F5344CB8AC3E}">
        <p14:creationId xmlns="" xmlns:p14="http://schemas.microsoft.com/office/powerpoint/2010/main" val="408732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5E444C0-2650-475A-B664-4C954D612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1408" y="2143116"/>
            <a:ext cx="2242592" cy="753228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Обмен информацией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21213222-2BC0-4494-87E8-6112188E2F4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0625" t="30399" r="54725" b="20600"/>
          <a:stretch/>
        </p:blipFill>
        <p:spPr>
          <a:xfrm>
            <a:off x="357158" y="714356"/>
            <a:ext cx="6552728" cy="5212398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43756096-B8AE-432C-B58D-BDCFBFED1622}"/>
              </a:ext>
            </a:extLst>
          </p:cNvPr>
          <p:cNvSpPr txBox="1">
            <a:spLocks/>
          </p:cNvSpPr>
          <p:nvPr/>
        </p:nvSpPr>
        <p:spPr>
          <a:xfrm>
            <a:off x="6715140" y="3143248"/>
            <a:ext cx="2242592" cy="7532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/>
              <a:t>Синтез информации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026C0C02-43A9-4FBB-9EF7-E558BA83E71F}"/>
              </a:ext>
            </a:extLst>
          </p:cNvPr>
          <p:cNvSpPr txBox="1">
            <a:spLocks/>
          </p:cNvSpPr>
          <p:nvPr/>
        </p:nvSpPr>
        <p:spPr>
          <a:xfrm>
            <a:off x="6901408" y="928670"/>
            <a:ext cx="2242592" cy="7532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/>
              <a:t>Принимают информацию от рецепторов</a:t>
            </a:r>
          </a:p>
        </p:txBody>
      </p:sp>
    </p:spTree>
    <p:extLst>
      <p:ext uri="{BB962C8B-B14F-4D97-AF65-F5344CB8AC3E}">
        <p14:creationId xmlns="" xmlns:p14="http://schemas.microsoft.com/office/powerpoint/2010/main" val="214618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41EAB0E-3A67-4F03-BE66-CC2034E0B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207327"/>
            <a:ext cx="7406640" cy="1356360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Межполушарная асимметрия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0CA1E15F-D4B0-4290-B5BC-3BFADE4F6EF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637" y="1563687"/>
            <a:ext cx="8086725" cy="50196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0370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DF5327"/>
      </a:accent1>
      <a:accent2>
        <a:srgbClr val="A6B7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38383"/>
      </a:accent6>
      <a:hlink>
        <a:srgbClr val="F59E00"/>
      </a:hlink>
      <a:folHlink>
        <a:srgbClr val="B2B2B2"/>
      </a:folHlink>
    </a:clrScheme>
    <a:fontScheme name="Базис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sis" id="{5665723A-49BA-4B57-8411-A56F8F207965}" vid="{446C221D-F63F-4DD8-B509-CFE168687B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Базис</Template>
  <TotalTime>1920</TotalTime>
  <Words>594</Words>
  <Application>Microsoft Office PowerPoint</Application>
  <PresentationFormat>Экран (4:3)</PresentationFormat>
  <Paragraphs>76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Базис</vt:lpstr>
      <vt:lpstr>«Фабрика» письма</vt:lpstr>
      <vt:lpstr>Слайд 2</vt:lpstr>
      <vt:lpstr>Александр Романович Лурия 1902-1977</vt:lpstr>
      <vt:lpstr>I блок мозга</vt:lpstr>
      <vt:lpstr>Признаки нарушений в развитии  1 блока мозга:</vt:lpstr>
      <vt:lpstr>II блок</vt:lpstr>
      <vt:lpstr>II блок</vt:lpstr>
      <vt:lpstr>Обмен информацией</vt:lpstr>
      <vt:lpstr>Межполушарная асимметрия</vt:lpstr>
      <vt:lpstr>Признаки несформированности II блока мозга</vt:lpstr>
      <vt:lpstr>III блок мозга</vt:lpstr>
      <vt:lpstr>Функция лобных долей – ПРАВИЛО, ВЫСТРАИВАНИЕ ПРОГРАММ</vt:lpstr>
      <vt:lpstr>Слайд 13</vt:lpstr>
      <vt:lpstr>Признаки несформированности III блока мозга</vt:lpstr>
      <vt:lpstr> Нейропсихологическое строение письма</vt:lpstr>
      <vt:lpstr>Графомоторные трудности</vt:lpstr>
      <vt:lpstr>Графомоторные трудности</vt:lpstr>
      <vt:lpstr>Слайд 18</vt:lpstr>
      <vt:lpstr>Слайд 19</vt:lpstr>
      <vt:lpstr>Графомоторные трудности</vt:lpstr>
      <vt:lpstr>Слайд 21</vt:lpstr>
      <vt:lpstr>Растяжки</vt:lpstr>
      <vt:lpstr>Важное</vt:lpstr>
      <vt:lpstr>Удачи в работе!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работает мозг</dc:title>
  <dc:creator>Учитель</dc:creator>
  <cp:lastModifiedBy>Учитель</cp:lastModifiedBy>
  <cp:revision>21</cp:revision>
  <dcterms:created xsi:type="dcterms:W3CDTF">2021-02-17T15:43:49Z</dcterms:created>
  <dcterms:modified xsi:type="dcterms:W3CDTF">2022-12-08T07:17:39Z</dcterms:modified>
</cp:coreProperties>
</file>