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2" r:id="rId3"/>
    <p:sldId id="289" r:id="rId4"/>
    <p:sldId id="284" r:id="rId5"/>
    <p:sldId id="286" r:id="rId6"/>
    <p:sldId id="308" r:id="rId7"/>
    <p:sldId id="305" r:id="rId8"/>
    <p:sldId id="287" r:id="rId9"/>
    <p:sldId id="323" r:id="rId10"/>
    <p:sldId id="324" r:id="rId11"/>
    <p:sldId id="317" r:id="rId12"/>
    <p:sldId id="311" r:id="rId13"/>
    <p:sldId id="325" r:id="rId14"/>
    <p:sldId id="318" r:id="rId15"/>
    <p:sldId id="288" r:id="rId16"/>
    <p:sldId id="319" r:id="rId17"/>
    <p:sldId id="301" r:id="rId18"/>
    <p:sldId id="290" r:id="rId19"/>
    <p:sldId id="259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C8"/>
    <a:srgbClr val="FEEDDA"/>
    <a:srgbClr val="FEF4DA"/>
    <a:srgbClr val="FDF3DB"/>
    <a:srgbClr val="FAFA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участников муниципального этапа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2014-2015г</c:v>
                </c:pt>
                <c:pt idx="1">
                  <c:v>2015-2016г</c:v>
                </c:pt>
                <c:pt idx="2">
                  <c:v>2016-2017г</c:v>
                </c:pt>
                <c:pt idx="3">
                  <c:v>2017-2018г</c:v>
                </c:pt>
                <c:pt idx="4">
                  <c:v>2018-2019</c:v>
                </c:pt>
                <c:pt idx="5">
                  <c:v>2019-2020</c:v>
                </c:pt>
                <c:pt idx="6">
                  <c:v>2020-2021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</c:v>
                </c:pt>
                <c:pt idx="1">
                  <c:v>36</c:v>
                </c:pt>
                <c:pt idx="2">
                  <c:v>52</c:v>
                </c:pt>
                <c:pt idx="3">
                  <c:v>39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участников школьного этапа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2014-2015г</c:v>
                </c:pt>
                <c:pt idx="1">
                  <c:v>2015-2016г</c:v>
                </c:pt>
                <c:pt idx="2">
                  <c:v>2016-2017г</c:v>
                </c:pt>
                <c:pt idx="3">
                  <c:v>2017-2018г</c:v>
                </c:pt>
                <c:pt idx="4">
                  <c:v>2018-2019</c:v>
                </c:pt>
                <c:pt idx="5">
                  <c:v>2019-2020</c:v>
                </c:pt>
                <c:pt idx="6">
                  <c:v>2020-2021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183</c:v>
                </c:pt>
                <c:pt idx="2">
                  <c:v>173</c:v>
                </c:pt>
                <c:pt idx="3">
                  <c:v>139</c:v>
                </c:pt>
                <c:pt idx="4">
                  <c:v>154</c:v>
                </c:pt>
                <c:pt idx="5">
                  <c:v>119</c:v>
                </c:pt>
              </c:numCache>
            </c:numRef>
          </c:val>
        </c:ser>
        <c:axId val="99265152"/>
        <c:axId val="99275136"/>
      </c:barChart>
      <c:catAx>
        <c:axId val="99265152"/>
        <c:scaling>
          <c:orientation val="minMax"/>
        </c:scaling>
        <c:axPos val="b"/>
        <c:tickLblPos val="nextTo"/>
        <c:crossAx val="99275136"/>
        <c:crosses val="autoZero"/>
        <c:auto val="1"/>
        <c:lblAlgn val="ctr"/>
        <c:lblOffset val="100"/>
      </c:catAx>
      <c:valAx>
        <c:axId val="99275136"/>
        <c:scaling>
          <c:orientation val="minMax"/>
        </c:scaling>
        <c:axPos val="l"/>
        <c:majorGridlines/>
        <c:numFmt formatCode="General" sourceLinked="1"/>
        <c:tickLblPos val="nextTo"/>
        <c:crossAx val="99265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0DBE7-1497-455E-AF38-BAE158992AC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A6F11-5B2E-4E9B-A459-7AF6E92E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hyperlink" Target="http://densvi.com/10302-osen-osennie-listya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00364" y="5013176"/>
            <a:ext cx="5551984" cy="136815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Смирнова  Галина Николаевна,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химии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Кузнечихинской СШ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476672"/>
            <a:ext cx="5360984" cy="4881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+mj-ea"/>
                <a:cs typeface="+mj-cs"/>
              </a:rPr>
              <a:t>РМО учителей химии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+mj-ea"/>
                <a:cs typeface="+mj-cs"/>
              </a:rPr>
              <a:t>16.06.2021 г</a:t>
            </a:r>
            <a:endParaRPr lang="ru-RU" sz="7200" b="1" i="1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439718"/>
          </a:xfrm>
        </p:spPr>
        <p:txBody>
          <a:bodyPr>
            <a:noAutofit/>
          </a:bodyPr>
          <a:lstStyle/>
          <a:p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43042" y="571480"/>
            <a:ext cx="7286676" cy="50720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Предложены следующие материалы по проблеме подготовки к ЕГЭ по химии: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Материалы по подготовке к ЕГЭ в виде текстовых файлов с решениями задач высокого уровня сложности, опорных конспектов, активных ссылок на интернет- ресурсы, тексты задач для самостоятельного решения разместили шестеро учителей химии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5 октября 2020 года в рамках программы «На все 100» состоялась </a:t>
            </a:r>
            <a:r>
              <a:rPr lang="ru-RU" sz="2800" b="1" dirty="0" err="1" smtClean="0">
                <a:solidFill>
                  <a:srgbClr val="002060"/>
                </a:solidFill>
              </a:rPr>
              <a:t>видеоконсультация</a:t>
            </a:r>
            <a:r>
              <a:rPr lang="ru-RU" sz="2800" b="1" dirty="0" smtClean="0">
                <a:solidFill>
                  <a:srgbClr val="002060"/>
                </a:solidFill>
              </a:rPr>
              <a:t> по вопросам подготовки к ЕГЭ-2021 по химии с участием Дмитрия </a:t>
            </a:r>
            <a:r>
              <a:rPr lang="ru-RU" sz="2800" b="1" dirty="0" err="1" smtClean="0">
                <a:solidFill>
                  <a:srgbClr val="002060"/>
                </a:solidFill>
              </a:rPr>
              <a:t>Добротина</a:t>
            </a:r>
            <a:r>
              <a:rPr lang="ru-RU" sz="2800" b="1" dirty="0" smtClean="0">
                <a:solidFill>
                  <a:srgbClr val="002060"/>
                </a:solidFill>
              </a:rPr>
              <a:t>, руководителя комиссии по разработке КИМ ГИА по химии.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Учителям химии рекомендовано просмотреть видео по ссылке: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"На все 100" - </a:t>
            </a:r>
            <a:r>
              <a:rPr lang="ru-RU" sz="2800" b="1" dirty="0" err="1" smtClean="0">
                <a:solidFill>
                  <a:srgbClr val="002060"/>
                </a:solidFill>
              </a:rPr>
              <a:t>онлайн-консультация</a:t>
            </a:r>
            <a:r>
              <a:rPr lang="ru-RU" sz="2800" b="1" dirty="0" smtClean="0">
                <a:solidFill>
                  <a:srgbClr val="002060"/>
                </a:solidFill>
              </a:rPr>
              <a:t> по подготовке к ЕГЭ по химии,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время – 1.18.58      Дмитрий Юрьевич </a:t>
            </a:r>
            <a:r>
              <a:rPr lang="ru-RU" sz="2800" b="1" dirty="0" err="1" smtClean="0">
                <a:solidFill>
                  <a:srgbClr val="002060"/>
                </a:solidFill>
              </a:rPr>
              <a:t>Добротин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https://www.youtube.com/watch?v=EE1wh2Zwxgk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2550" t="50408" r="42359" b="24686"/>
          <a:stretch>
            <a:fillRect/>
          </a:stretch>
        </p:blipFill>
        <p:spPr bwMode="auto">
          <a:xfrm>
            <a:off x="4643438" y="4572008"/>
            <a:ext cx="3787615" cy="21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272573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/>
              </a:rPr>
              <a:t>2 марта учителя химии знакомились с материалами всероссийской проверочной работы по химии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2055" t="40000" r="50482" b="21224"/>
          <a:stretch>
            <a:fillRect/>
          </a:stretch>
        </p:blipFill>
        <p:spPr bwMode="auto">
          <a:xfrm>
            <a:off x="3643306" y="3000372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494031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5 марта состоялся семинар-практикум по теме “Формирующее оценивание на уроках химии как современный подход к оценке учебных достижений обучающихся”. Из опыта работы учителя химии МОУ </a:t>
            </a:r>
            <a:r>
              <a:rPr lang="ru-RU" sz="3200" b="1" i="1" dirty="0" err="1" smtClean="0">
                <a:solidFill>
                  <a:srgbClr val="C00000"/>
                </a:solidFill>
                <a:latin typeface="+mn-lt"/>
              </a:rPr>
              <a:t>Сарафоновской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 СШ </a:t>
            </a:r>
            <a:r>
              <a:rPr lang="ru-RU" sz="3200" b="1" i="1" dirty="0" err="1" smtClean="0">
                <a:solidFill>
                  <a:srgbClr val="C00000"/>
                </a:solidFill>
                <a:latin typeface="+mn-lt"/>
              </a:rPr>
              <a:t>Проворковой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 А.Е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439718"/>
          </a:xfrm>
        </p:spPr>
        <p:txBody>
          <a:bodyPr>
            <a:noAutofit/>
          </a:bodyPr>
          <a:lstStyle/>
          <a:p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642918"/>
            <a:ext cx="7429552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Обобщение и распространение ППО.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 семинаре Алена Евгеньевна поделилась опытом работы с использованием технологии формирующего оценивания, дала открытый урок химии с использованием этой технологии.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группе РМО представлены видеоролики выступления и запись урока химии.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2859" t="28163" r="42793" b="47755"/>
          <a:stretch>
            <a:fillRect/>
          </a:stretch>
        </p:blipFill>
        <p:spPr bwMode="auto">
          <a:xfrm>
            <a:off x="3428992" y="4500570"/>
            <a:ext cx="32888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Участие в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муниципальном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 этапе олимпиады  по химии в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2014-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2021г 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1600200"/>
          <a:ext cx="750099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72560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Участие в муниципальном этапе олимпиады  по химии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2214554"/>
          <a:ext cx="763448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364"/>
                <a:gridCol w="946423"/>
                <a:gridCol w="946423"/>
                <a:gridCol w="883328"/>
                <a:gridCol w="946423"/>
                <a:gridCol w="1009520"/>
              </a:tblGrid>
              <a:tr h="4246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Всего: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2017г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2018г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42463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призеров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</a:rPr>
                        <a:t>  муниципального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6</a:t>
                      </a:r>
                    </a:p>
                    <a:p>
                      <a:endParaRPr lang="ru-RU" b="1" i="1" dirty="0"/>
                    </a:p>
                  </a:txBody>
                  <a:tcPr/>
                </a:tc>
              </a:tr>
              <a:tr h="424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победителей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</a:rPr>
                        <a:t>  муниципального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0</a:t>
                      </a:r>
                      <a:endParaRPr lang="ru-RU" b="1" i="1" dirty="0"/>
                    </a:p>
                  </a:txBody>
                  <a:tcPr/>
                </a:tc>
              </a:tr>
              <a:tr h="424634">
                <a:tc>
                  <a:txBody>
                    <a:bodyPr/>
                    <a:lstStyle/>
                    <a:p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</a:rPr>
                        <a:t>% от общего числа 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15,4%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19,4%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26,3%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15%</a:t>
                      </a:r>
                      <a:endParaRPr lang="ru-RU" b="1" i="1" dirty="0"/>
                    </a:p>
                  </a:txBody>
                  <a:tcPr/>
                </a:tc>
              </a:tr>
              <a:tr h="658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</a:rPr>
                        <a:t>участников регионального этапа 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72560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Участие в муниципальном этапе олимпиады  по химии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28794" y="1785926"/>
            <a:ext cx="675800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Учителя, подготовившие  призеров  МЭ ВОШ в 2020-2021 </a:t>
            </a:r>
            <a:r>
              <a:rPr lang="ru-RU" sz="1800" b="1" i="1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уч.г</a:t>
            </a:r>
            <a:r>
              <a:rPr lang="ru-RU" sz="18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8 класс: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Салова Н.К., МОУ СШ  п.Ярославка ЯМР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9 класс: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Макарова О.В., МОУ </a:t>
            </a:r>
            <a:r>
              <a:rPr lang="ru-RU" sz="1800" b="1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Мокеевская</a:t>
            </a: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СШ ЯМР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Лян Ю.В МОУ., </a:t>
            </a:r>
            <a:r>
              <a:rPr lang="ru-RU" sz="1800" b="1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Туношенская</a:t>
            </a: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СШ ЯМР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Смирнова Г.Н., МОУ </a:t>
            </a:r>
            <a:r>
              <a:rPr lang="ru-RU" sz="1800" b="1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Кузнечихинская</a:t>
            </a: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СШ ЯМР	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72560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Участие в региональном этапе олимпиады  по химии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43042" y="1785926"/>
            <a:ext cx="7215238" cy="4786346"/>
          </a:xfrm>
          <a:solidFill>
            <a:srgbClr val="FCF6C8"/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buNone/>
            </a:pPr>
            <a:r>
              <a:rPr lang="ru-RU" sz="64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 2015г участников не было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 2016г </a:t>
            </a: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: 1 участник (9 класс)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Учитель Березкин П.Н., МОУ </a:t>
            </a:r>
            <a:r>
              <a:rPr lang="ru-RU" sz="6400" b="1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Красноткацкая</a:t>
            </a: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СШ ЯМР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Рейтинг участника – 17</a:t>
            </a:r>
          </a:p>
          <a:p>
            <a:pPr algn="just">
              <a:lnSpc>
                <a:spcPct val="115000"/>
              </a:lnSpc>
              <a:buNone/>
            </a:pPr>
            <a:r>
              <a:rPr lang="ru-RU" sz="64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 2017г участников не было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 2018г </a:t>
            </a: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: 1 участник (11 класс)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Учитель </a:t>
            </a:r>
            <a:r>
              <a:rPr lang="ru-RU" sz="6400" b="1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Мариева</a:t>
            </a:r>
            <a:r>
              <a:rPr lang="ru-RU" sz="6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А.Ю., </a:t>
            </a: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МОУ Михайловская СШ ЯМР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Рейтинг участника – 15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 2019г </a:t>
            </a: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: 1 участник (9 класс)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Учитель </a:t>
            </a:r>
            <a:r>
              <a:rPr lang="ru-RU" sz="6400" b="1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Мариева</a:t>
            </a:r>
            <a:r>
              <a:rPr lang="ru-RU" sz="6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А.Ю., </a:t>
            </a: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МОУ Михайловская СШ ЯМР</a:t>
            </a:r>
            <a:endParaRPr lang="ru-RU" sz="64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Рейтинг участника – 19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 2020г </a:t>
            </a:r>
            <a:r>
              <a:rPr lang="ru-RU" sz="7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: 2 участника (9 класс)</a:t>
            </a:r>
            <a:endParaRPr lang="ru-RU" sz="72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ru-RU" sz="7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Учитель Смирнова Г.Н., МОУ </a:t>
            </a:r>
            <a:r>
              <a:rPr lang="ru-RU" sz="7200" b="1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Кузнечихинская</a:t>
            </a:r>
            <a:r>
              <a:rPr lang="ru-RU" sz="7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СШ ЯМР</a:t>
            </a:r>
          </a:p>
          <a:p>
            <a:pPr algn="just">
              <a:lnSpc>
                <a:spcPct val="115000"/>
              </a:lnSpc>
            </a:pPr>
            <a:r>
              <a:rPr lang="ru-RU" sz="7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Рейтинг участника – 24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Учитель </a:t>
            </a:r>
            <a:r>
              <a:rPr lang="ru-RU" sz="7200" b="1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Мариева</a:t>
            </a:r>
            <a:r>
              <a:rPr lang="ru-RU" sz="72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А.Ю., </a:t>
            </a:r>
            <a:r>
              <a:rPr lang="ru-RU" sz="7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МОУ Михайловская СШ ЯМР</a:t>
            </a:r>
            <a:endParaRPr lang="ru-RU" sz="72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Рейтинг участника – 30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Цель методической работы  РМО учителей химии 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600200"/>
            <a:ext cx="685804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Продолжить формирование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высокого уровня профессиональной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подготовки учителей  химии через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оптимальное сочетание современных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педагогических технологий, усиление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системно-деятельностного</a:t>
            </a:r>
            <a:r>
              <a:rPr lang="ru-RU" b="1" dirty="0" smtClean="0">
                <a:solidFill>
                  <a:srgbClr val="002060"/>
                </a:solidFill>
              </a:rPr>
              <a:t>  подхода в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преподавании химии в процессе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модернизации образования и переходе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новые ФГОС.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6" y="1857364"/>
            <a:ext cx="69127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00364" y="5013176"/>
            <a:ext cx="5551984" cy="136815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43174" y="476672"/>
            <a:ext cx="6143668" cy="4881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В 2020-2021 учебном году РМО учителей химии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было проведено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4 плановых семинара,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учителя химии принимали участие в тематических </a:t>
            </a:r>
            <a:r>
              <a:rPr lang="ru-RU" sz="3600" b="1" i="1" dirty="0" err="1" smtClean="0">
                <a:solidFill>
                  <a:srgbClr val="C00000"/>
                </a:solidFill>
                <a:ea typeface="+mj-ea"/>
                <a:cs typeface="+mj-cs"/>
              </a:rPr>
              <a:t>вебинарах</a:t>
            </a: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   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err="1" smtClean="0">
                <a:solidFill>
                  <a:srgbClr val="C00000"/>
                </a:solidFill>
                <a:ea typeface="+mj-ea"/>
                <a:cs typeface="+mj-cs"/>
              </a:rPr>
              <a:t>онлайн-конференциях</a:t>
            </a:r>
            <a:endParaRPr lang="ru-RU" sz="3600" b="1" i="1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07704" y="332656"/>
            <a:ext cx="66967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28586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/>
              </a:rPr>
              <a:t>http://densvi.com/10302-osen-osennie-listya.html</a:t>
            </a:r>
            <a:r>
              <a:rPr lang="ru-RU" sz="2400" dirty="0" smtClean="0"/>
              <a:t>   </a:t>
            </a:r>
          </a:p>
          <a:p>
            <a:r>
              <a:rPr lang="ru-RU" sz="2800" i="1" dirty="0" smtClean="0"/>
              <a:t>Векторный клипарт «Осень. Осенние листья»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72066" y="4929198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 шаблона: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Arial" pitchFamily="34" charset="0"/>
                <a:hlinkClick r:id="rId3"/>
              </a:rPr>
              <a:t>http://elenaranko.ucoz.ru/</a:t>
            </a:r>
            <a:r>
              <a:rPr lang="ru-RU" sz="16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9 октября состоялся организационный семинар РМО учителей химии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857363"/>
            <a:ext cx="7543824" cy="364333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 семинаре проведен анализ работы опорной школы по химии за 2019-2020 учебный год. Дан сравнительный анализ результатов ОГЭ и ЕГЭ по химии за последние 5 лет,  анализ участия и результатов школьного и муниципального этапа олимпиады  по химии за последние 5 лет.</a:t>
            </a:r>
          </a:p>
          <a:p>
            <a:r>
              <a:rPr lang="ru-RU" sz="2000" b="1" dirty="0" smtClean="0"/>
              <a:t>Информация представлена в форме презентации с использованием таблиц и диаграмм размещена на сайте школы</a:t>
            </a:r>
          </a:p>
          <a:p>
            <a:pPr marL="514350" indent="-51435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3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402"/>
          <a:stretch>
            <a:fillRect/>
          </a:stretch>
        </p:blipFill>
        <p:spPr bwMode="auto">
          <a:xfrm>
            <a:off x="2071242" y="4572008"/>
            <a:ext cx="33374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2427"/>
          <a:stretch>
            <a:fillRect/>
          </a:stretch>
        </p:blipFill>
        <p:spPr bwMode="auto">
          <a:xfrm>
            <a:off x="5572132" y="4572008"/>
            <a:ext cx="3274620" cy="21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2 ноября состоялся </a:t>
            </a:r>
            <a:r>
              <a:rPr lang="ru-RU" sz="4000" b="1" i="1" dirty="0" err="1" smtClean="0">
                <a:solidFill>
                  <a:srgbClr val="C00000"/>
                </a:solidFill>
                <a:latin typeface="+mn-lt"/>
              </a:rPr>
              <a:t>вебинар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 учителей химии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Особенности подготовки к ГИА 2021 по химии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2427" t="16677"/>
          <a:stretch>
            <a:fillRect/>
          </a:stretch>
        </p:blipFill>
        <p:spPr bwMode="auto">
          <a:xfrm>
            <a:off x="4643438" y="4429132"/>
            <a:ext cx="427475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2542" t="17092"/>
          <a:stretch>
            <a:fillRect/>
          </a:stretch>
        </p:blipFill>
        <p:spPr bwMode="auto">
          <a:xfrm>
            <a:off x="1357290" y="3857628"/>
            <a:ext cx="433936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358114" cy="228601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17 ноября 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учителя химии приняли участие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ru-RU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3600" b="1" i="1" dirty="0" err="1" smtClean="0">
                <a:solidFill>
                  <a:srgbClr val="C00000"/>
                </a:solidFill>
                <a:latin typeface="+mn-lt"/>
              </a:rPr>
              <a:t>онлайн-конференции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«Функциональная грамотность. Учимся для жизни»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 </a:t>
            </a:r>
            <a:br>
              <a:rPr lang="ru-RU" sz="4000" b="1" i="1" dirty="0" smtClean="0">
                <a:solidFill>
                  <a:srgbClr val="C00000"/>
                </a:solidFill>
                <a:latin typeface="+mn-lt"/>
              </a:rPr>
            </a:b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2357430"/>
            <a:ext cx="7929618" cy="376873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Программа: </a:t>
            </a:r>
            <a:br>
              <a:rPr lang="ru-RU" dirty="0" smtClean="0"/>
            </a:br>
            <a:r>
              <a:rPr lang="ru-RU" dirty="0" smtClean="0"/>
              <a:t>14:00-15:00 </a:t>
            </a:r>
            <a:r>
              <a:rPr lang="ru-RU" dirty="0" err="1" smtClean="0"/>
              <a:t>мск</a:t>
            </a:r>
            <a:r>
              <a:rPr lang="ru-RU" dirty="0" smtClean="0"/>
              <a:t>. Функциональная грамотность: вызовы и эффективные практики. Логинова Ольга Борисовна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15:00-15:45 </a:t>
            </a:r>
            <a:r>
              <a:rPr lang="ru-RU" dirty="0" err="1" smtClean="0"/>
              <a:t>мск</a:t>
            </a:r>
            <a:r>
              <a:rPr lang="ru-RU" dirty="0" smtClean="0"/>
              <a:t>. Читательская грамотность — ключ к успеху в жизни. Крюкова Галина Васильевна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15:45-16:30 </a:t>
            </a:r>
            <a:r>
              <a:rPr lang="ru-RU" dirty="0" err="1" smtClean="0"/>
              <a:t>мск</a:t>
            </a:r>
            <a:r>
              <a:rPr lang="ru-RU" dirty="0" smtClean="0"/>
              <a:t>. Математическая грамотность. Учимся для жизни. Зубкова Екатерина Дмитриевна, Сафонова Наталья Васильевна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16:30-17:15 </a:t>
            </a:r>
            <a:r>
              <a:rPr lang="ru-RU" dirty="0" err="1" smtClean="0"/>
              <a:t>мск</a:t>
            </a:r>
            <a:r>
              <a:rPr lang="ru-RU" dirty="0" smtClean="0"/>
              <a:t>. </a:t>
            </a:r>
            <a:r>
              <a:rPr lang="ru-RU" b="1" dirty="0" smtClean="0"/>
              <a:t>Естественнонаучная грамотность. Система контекстных заданий на уроках </a:t>
            </a:r>
            <a:r>
              <a:rPr lang="ru-RU" b="1" dirty="0" err="1" smtClean="0"/>
              <a:t>естественно-научного</a:t>
            </a:r>
            <a:r>
              <a:rPr lang="ru-RU" b="1" dirty="0" smtClean="0"/>
              <a:t> профиля.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Литвинов Олег Андреевич, Сафронов Николай Витальевич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2395" t="44885" r="42042" b="32251"/>
          <a:stretch>
            <a:fillRect/>
          </a:stretch>
        </p:blipFill>
        <p:spPr bwMode="auto">
          <a:xfrm>
            <a:off x="6429388" y="5572140"/>
            <a:ext cx="242889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536894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27 ноября состоялся дистанционный семинар учителей химии</a:t>
            </a:r>
            <a:br>
              <a:rPr lang="ru-RU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" ГИА в 9 классе. Особенности подготовки обучающихся основной школы к ОГЭ по химии. Реальный эксперимент по химии. Обмен опытом работы."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439718"/>
          </a:xfrm>
        </p:spPr>
        <p:txBody>
          <a:bodyPr>
            <a:noAutofit/>
          </a:bodyPr>
          <a:lstStyle/>
          <a:p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571481"/>
            <a:ext cx="7715304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Предложены следующие материалы по проблеме подготовки к ОГЭ по химии: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Автор Асанова Лидия Ивановна к.п.н., доцент кафедры естественнонаучного образования ГБОУ ДПО «Нижегородский институт развития образования» презентация «Организация подготовки к ОГЭ по химии: «мысленный» и реальный эксперимент»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видеоролик «ОГЭ по химии. Реальный эксперимент (1)»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видеоролик «ОГЭ по химии 2019 разбор заданий экспериментальной части»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видеоролик «Проводим эксперимент из </a:t>
            </a:r>
            <a:r>
              <a:rPr lang="ru-RU" sz="2800" b="1" dirty="0" err="1" smtClean="0">
                <a:solidFill>
                  <a:srgbClr val="002060"/>
                </a:solidFill>
              </a:rPr>
              <a:t>демо</a:t>
            </a:r>
            <a:r>
              <a:rPr lang="ru-RU" sz="2800" b="1" dirty="0" smtClean="0">
                <a:solidFill>
                  <a:srgbClr val="002060"/>
                </a:solidFill>
              </a:rPr>
              <a:t> ОГЭ 2021»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информация об изменениях в КИМ ОГЭ 2021 (сайт ФИПИ)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2990" t="29084" r="43135" b="48242"/>
          <a:stretch>
            <a:fillRect/>
          </a:stretch>
        </p:blipFill>
        <p:spPr bwMode="auto">
          <a:xfrm>
            <a:off x="5500694" y="4786322"/>
            <a:ext cx="32861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33288" t="30630" r="43393" b="45807"/>
          <a:stretch>
            <a:fillRect/>
          </a:stretch>
        </p:blipFill>
        <p:spPr bwMode="auto">
          <a:xfrm>
            <a:off x="1928794" y="4786322"/>
            <a:ext cx="31432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601188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29 января состоялся дистанционный семинар учителей химии</a:t>
            </a:r>
            <a:br>
              <a:rPr lang="ru-RU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" ГИА в 11 классе. Изменения в КИМ ЕГЭ-2021 по химии. Решение и анализ заданий высокого уровня сложности ЕГЭ по химии. Обмен опытом работы по подготовке к ЕГЭ по химии."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439718"/>
          </a:xfrm>
        </p:spPr>
        <p:txBody>
          <a:bodyPr>
            <a:noAutofit/>
          </a:bodyPr>
          <a:lstStyle/>
          <a:p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642918"/>
            <a:ext cx="7429552" cy="5929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Предложены следующие материалы по проблеме подготовки к ЕГЭ по химии: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 сайта ФИПИ: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Кодификатор, спецификация и демоверсия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Пояснение к проектам документов, определяющих структуру и содержание КИМ ЕГЭ 2021 г.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УНИВЕРСАЛЬНЫЙ КОДИФИКАТОР распределенных по классам проверяемых элементов содержания и требований к результатам освоения основной образовательной программы среднего общего образования по ХИМИИ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Методические материалы для председателей и членов предметных комиссий субъектов Российской Федерации по проверке выполнения заданий с развернутым ответом экзаменационных работ ЕГЭ 2020 года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МЕТОДИЧЕСКИЕ РЕКОМЕНДАЦИИ для учителей, подготовленные на основе анализа типичных ошибок участников ЕГЭ 2020 года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МЕТОДИЧЕСКИЕ РЕКОМЕНДАЦИИ для учителей по преподаванию учебных предметов в образовательных организациях с высокой долей обучающихся с рисками учебной </a:t>
            </a:r>
            <a:r>
              <a:rPr lang="ru-RU" sz="2800" b="1" dirty="0" err="1" smtClean="0">
                <a:solidFill>
                  <a:srgbClr val="002060"/>
                </a:solidFill>
              </a:rPr>
              <a:t>неуспешности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МЕТОДИЧЕСКИЕ РЕКОМЕНДАЦИИ обучающимся по организации индивидуальной подготовки к ЕГЭ 2020 года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763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9 октября состоялся организационный семинар РМО учителей химии  </vt:lpstr>
      <vt:lpstr>2 ноября состоялся вебинар учителей химии</vt:lpstr>
      <vt:lpstr>17 ноября учителя химии приняли участие  в онлайн-конференции «Функциональная грамотность. Учимся для жизни»  </vt:lpstr>
      <vt:lpstr>27 ноября состоялся дистанционный семинар учителей химии " ГИА в 9 классе. Особенности подготовки обучающихся основной школы к ОГЭ по химии. Реальный эксперимент по химии. Обмен опытом работы."</vt:lpstr>
      <vt:lpstr>Слайд 7</vt:lpstr>
      <vt:lpstr>29 января состоялся дистанционный семинар учителей химии " ГИА в 11 классе. Изменения в КИМ ЕГЭ-2021 по химии. Решение и анализ заданий высокого уровня сложности ЕГЭ по химии. Обмен опытом работы по подготовке к ЕГЭ по химии."</vt:lpstr>
      <vt:lpstr>Слайд 9</vt:lpstr>
      <vt:lpstr>Слайд 10</vt:lpstr>
      <vt:lpstr>2 марта учителя химии знакомились с материалами всероссийской проверочной работы по химии</vt:lpstr>
      <vt:lpstr>5 марта состоялся семинар-практикум по теме “Формирующее оценивание на уроках химии как современный подход к оценке учебных достижений обучающихся”. Из опыта работы учителя химии МОУ Сарафоновской СШ Проворковой А.Е</vt:lpstr>
      <vt:lpstr>Слайд 13</vt:lpstr>
      <vt:lpstr>Участие в муниципальном этапе олимпиады  по химии в 2014-2021г </vt:lpstr>
      <vt:lpstr>Участие в муниципальном этапе олимпиады  по химии</vt:lpstr>
      <vt:lpstr>Участие в муниципальном этапе олимпиады  по химии</vt:lpstr>
      <vt:lpstr>Участие в региональном этапе олимпиады  по химии</vt:lpstr>
      <vt:lpstr>Цель методической работы  РМО учителей химии 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Users</cp:lastModifiedBy>
  <cp:revision>223</cp:revision>
  <dcterms:created xsi:type="dcterms:W3CDTF">2013-07-29T17:42:42Z</dcterms:created>
  <dcterms:modified xsi:type="dcterms:W3CDTF">2021-06-22T21:18:58Z</dcterms:modified>
</cp:coreProperties>
</file>