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78" r:id="rId12"/>
    <p:sldId id="279" r:id="rId13"/>
    <p:sldId id="263" r:id="rId14"/>
    <p:sldId id="264" r:id="rId15"/>
    <p:sldId id="266" r:id="rId16"/>
    <p:sldId id="270" r:id="rId17"/>
    <p:sldId id="271" r:id="rId18"/>
    <p:sldId id="272" r:id="rId19"/>
    <p:sldId id="274" r:id="rId20"/>
    <p:sldId id="281" r:id="rId21"/>
    <p:sldId id="282" r:id="rId22"/>
    <p:sldId id="283" r:id="rId23"/>
    <p:sldId id="280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476" autoAdjust="0"/>
  </p:normalViewPr>
  <p:slideViewPr>
    <p:cSldViewPr>
      <p:cViewPr varScale="1">
        <p:scale>
          <a:sx n="59" d="100"/>
          <a:sy n="59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CE3E5-6E23-4A6A-A842-620CB0190D9E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AC082-2305-4610-9CC3-C4CF580DF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263525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74320" y="3486151"/>
            <a:ext cx="6320790" cy="5314949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Добрый день, уважаемые коллеги!</a:t>
            </a:r>
          </a:p>
          <a:p>
            <a:r>
              <a:rPr lang="ru-RU" dirty="0" smtClean="0"/>
              <a:t>Мы готовы начать наш семинар «Формирование функциональной грамотности при работе с текстом на уроках</a:t>
            </a:r>
            <a:r>
              <a:rPr lang="ru-RU" baseline="0" dirty="0" smtClean="0"/>
              <a:t> </a:t>
            </a:r>
            <a:r>
              <a:rPr lang="ru-RU" dirty="0" smtClean="0"/>
              <a:t>истории».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/>
          <a:lstStyle/>
          <a:p>
            <a:fld id="{796D5B2F-92B7-4AFF-8F4D-C909D0EF43C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6982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263525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Современная</a:t>
            </a:r>
            <a:r>
              <a:rPr lang="ru-RU" baseline="0" dirty="0" smtClean="0"/>
              <a:t> </a:t>
            </a:r>
            <a:r>
              <a:rPr lang="ru-RU" dirty="0" smtClean="0"/>
              <a:t>школа должна научить ученика работать с различными текстами: «бумажными», электронными и звучащими. Четко распределить тексты по определенным категориям или критериям невозможно, так как один и тот же текст, как правило, имеет различные признаки и может относиться сразу к нескольким группам. В методических целях удобно использовать классификацию текстов, разработанную составителями теста PISA. Они делят тексты на сплошные и </a:t>
            </a:r>
            <a:r>
              <a:rPr lang="ru-RU" dirty="0" err="1" smtClean="0"/>
              <a:t>несплошные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сплошным относятся тексты, которые ученики читают в повседневной жизни, в том числе и в школе:</a:t>
            </a:r>
          </a:p>
          <a:p>
            <a:r>
              <a:rPr lang="ru-RU" dirty="0" smtClean="0"/>
              <a:t> описание (отрывок из рассказа, стихотворение, описание человека, места, предмета </a:t>
            </a:r>
            <a:r>
              <a:rPr lang="ru-RU" dirty="0" err="1" smtClean="0"/>
              <a:t>и.т.д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 повествование (рассказ, стихотворение, повесть, басня, письмо</a:t>
            </a:r>
            <a:r>
              <a:rPr lang="ru-RU" b="1" dirty="0" smtClean="0"/>
              <a:t>, статья в газете или журнале, </a:t>
            </a:r>
            <a:r>
              <a:rPr lang="ru-RU" dirty="0" smtClean="0"/>
              <a:t>статья в учебнике, инструкция, реклама, краткое</a:t>
            </a:r>
          </a:p>
          <a:p>
            <a:r>
              <a:rPr lang="ru-RU" dirty="0" smtClean="0"/>
              <a:t>содержание фильма, спектакля, пост блога, материалы различных сайтов);</a:t>
            </a:r>
          </a:p>
          <a:p>
            <a:r>
              <a:rPr lang="ru-RU" dirty="0" smtClean="0"/>
              <a:t> рассуждение (сочинение-размышление, комментарий, аргументация собственного мнения).</a:t>
            </a:r>
          </a:p>
          <a:p>
            <a:r>
              <a:rPr lang="ru-RU" dirty="0" smtClean="0"/>
              <a:t>К </a:t>
            </a:r>
            <a:r>
              <a:rPr lang="ru-RU" dirty="0" err="1" smtClean="0"/>
              <a:t>несплошным</a:t>
            </a:r>
            <a:r>
              <a:rPr lang="ru-RU" dirty="0" smtClean="0"/>
              <a:t> текстам относятся:</a:t>
            </a:r>
          </a:p>
          <a:p>
            <a:r>
              <a:rPr lang="ru-RU" dirty="0" smtClean="0"/>
              <a:t> графики;</a:t>
            </a:r>
          </a:p>
          <a:p>
            <a:r>
              <a:rPr lang="ru-RU" dirty="0" smtClean="0"/>
              <a:t> диаграммы;</a:t>
            </a:r>
          </a:p>
          <a:p>
            <a:r>
              <a:rPr lang="ru-RU" dirty="0" smtClean="0"/>
              <a:t> схемы (кластеры);</a:t>
            </a:r>
          </a:p>
          <a:p>
            <a:r>
              <a:rPr lang="ru-RU" dirty="0" smtClean="0"/>
              <a:t> таблицы;</a:t>
            </a:r>
          </a:p>
          <a:p>
            <a:r>
              <a:rPr lang="ru-RU" dirty="0" smtClean="0"/>
              <a:t>   Памятные доски</a:t>
            </a:r>
          </a:p>
          <a:p>
            <a:r>
              <a:rPr lang="ru-RU" dirty="0" smtClean="0"/>
              <a:t> географические карты и карты местности;</a:t>
            </a:r>
          </a:p>
          <a:p>
            <a:r>
              <a:rPr lang="ru-RU" dirty="0" smtClean="0"/>
              <a:t> план помещения, местности, сооружения;</a:t>
            </a:r>
          </a:p>
          <a:p>
            <a:r>
              <a:rPr lang="ru-RU" dirty="0" smtClean="0"/>
              <a:t> входные билеты;</a:t>
            </a:r>
          </a:p>
          <a:p>
            <a:r>
              <a:rPr lang="ru-RU" dirty="0" smtClean="0"/>
              <a:t> расписание движения транспорта;</a:t>
            </a:r>
          </a:p>
          <a:p>
            <a:r>
              <a:rPr lang="ru-RU" dirty="0" smtClean="0"/>
              <a:t> карты сайтов.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2668-2C88-4E85-A4F7-AF2BB336120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14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Развитие творческого чтения, которое требует осмысления полученной информации, её интерпретации, оценки и создания собственных смыслов, наиболее эффективно в процессе работы с историческими источниками. Вот пример заданий по карте с текстом из источника: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1.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Осенью 1941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г. немецкий капитан 18-й танковой дивизии в письме домой писал: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«Несмотря на огромные пройденные расстояния, не было чувства, которое у нас было во Франции, не было чувства, что мы входим в побежденную страну. &lt;…&gt; Русские всюду сражаются до последнего человека».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Приведите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примеры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в подтверждение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главной мысли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письменного источника.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Предположите, на каком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главном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направлении Восточного фронта находилась его дивизия?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-    Перечислите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события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данного периода.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2. Укажите причины и цели данного Приказа Гитлера от 3 января 1942 г.: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«Цепляться за каждый населенный пункт, не отступать ни на шаг, обороняться до последнего солдата, до последней гранаты…. Каждый занимаемый нами пункт должен быть превращен в опорный пункт. Сдачу, его не допускать ни при каких обстоятельствах, даже если он обойден противником».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Рассмотрите влияние данного Приказа на дальнейший ход военных событий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D144-E33C-443C-8F5A-98D5448AD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07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263525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4A2B2C-01D3-48D1-A43A-9C9F9B12079E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531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263525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7159BC-7E01-4577-957E-55E4C13C64C7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689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263525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C463FC-639C-439B-93E4-366168E0DA13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96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75" y="249238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74320" y="3486151"/>
            <a:ext cx="6320790" cy="5314949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Международные исследования </a:t>
            </a:r>
            <a:r>
              <a:rPr lang="ru-RU" dirty="0" smtClean="0"/>
              <a:t>в области образования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оказали в последние годы наибольшее влияние на развитие образования в мире, в том числе и в России. </a:t>
            </a:r>
            <a:r>
              <a:rPr lang="ru-RU" dirty="0"/>
              <a:t>В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опрос о конкурентоспособности стоит очень остро. Центральным понятием в международной программе выступает «грамотность», которая в широком смысле определяется еще и как функциональная грамотность.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Термин «функциональная грамотность» был введен в 1957 г. </a:t>
            </a:r>
            <a:r>
              <a:rPr lang="ru-RU" noProof="0" dirty="0" smtClean="0">
                <a:solidFill>
                  <a:srgbClr val="FF0000"/>
                </a:solidFill>
              </a:rPr>
              <a:t>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еждународной организацией ЮНЕСКО наряду с понятиями «грамотность» и «минимальная грамотность». На Всемирном конгрессе министров просвещения по ликвидации неграмотности (Тегеран, сент. 1965) был предложен термин функциональная грамотность, а в 1978 пересмотрен текст рекомендации о международной стандартизации статистики в области образования, предложенный ЮНЕСКО. Согласно новой редакции этого документа, грамотным считается тот, кто может участвовать во всех видах деятельности, в которых грамотность необходима для эффективного функционирования группы.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</a:rPr>
              <a:t>Таким образом 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современном мире функциональная грамотность стала одним из базовых факторов, способствующих активному участию людей в социальной, культурной, политической и экономической деятельности, а также обучению на протяжении всей жизни. </a:t>
            </a:r>
            <a:endParaRPr lang="ru-RU" sz="16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Известный </a:t>
            </a:r>
            <a:r>
              <a:rPr lang="ru-RU" dirty="0"/>
              <a:t>российский психолог и </a:t>
            </a:r>
            <a:r>
              <a:rPr lang="ru-RU" dirty="0" smtClean="0"/>
              <a:t>лингвист, автор многих научных </a:t>
            </a:r>
            <a:r>
              <a:rPr lang="ru-RU" dirty="0"/>
              <a:t>и популярных статей по вопросам школьного и вузовского </a:t>
            </a:r>
            <a:r>
              <a:rPr lang="ru-RU" dirty="0" smtClean="0"/>
              <a:t>образования, Алексей Алексеевич</a:t>
            </a:r>
            <a:r>
              <a:rPr lang="ru-RU" dirty="0"/>
              <a:t> 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Леонтьев, в одной из своих работ дал очень корректное, и в то же время, глубокое определение функциональной грамотности.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– это уровень образованности, который может быть достигнут учащимися за время обучения в школе, и предполагает способность человека решать стандартные жизненные задачи в различных сферах жизни.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этого термина приобрело широкий смысл: </a:t>
            </a:r>
            <a:r>
              <a:rPr lang="ru-RU" dirty="0" smtClean="0"/>
              <a:t>это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совокупность знаний и навыков, позволяющих человеку уверенно действовать в окружающей материальной и социокультурной среде; и  способ социальной ориентации личности, и мера овладения определенными умениями как средствами осуществления жизненных планов, продолжения образования, профессионального роста в современных цивилизационных условиях.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функционально грамотной личности могут и должны рассматриваться сегодня как портрет современного выпускника школы.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/>
          <a:lstStyle/>
          <a:p>
            <a:fld id="{796D5B2F-92B7-4AFF-8F4D-C909D0EF43C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938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263525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Каковы отличительные черты функциональной грамотности?</a:t>
            </a:r>
          </a:p>
          <a:p>
            <a:r>
              <a:rPr lang="ru-RU" dirty="0"/>
              <a:t>В отличие от грамотности как устойчивого свойства личности, функциональная грамотность является ситуативной характеристикой той же личности.</a:t>
            </a:r>
          </a:p>
          <a:p>
            <a:r>
              <a:rPr lang="ru-RU" dirty="0"/>
              <a:t>Функциональная грамотность</a:t>
            </a:r>
          </a:p>
          <a:p>
            <a:r>
              <a:rPr lang="ru-RU" dirty="0"/>
              <a:t>1.	является базовым уровнем для формирования навыков чтения и письма;</a:t>
            </a:r>
          </a:p>
          <a:p>
            <a:r>
              <a:rPr lang="ru-RU" dirty="0"/>
              <a:t>2.	направлена на решение бытовых проблем;</a:t>
            </a:r>
          </a:p>
          <a:p>
            <a:r>
              <a:rPr lang="ru-RU" dirty="0"/>
              <a:t>3.	обнаруживается в конкретных обстоятельствах и характеризует человека в определенной ситуации;</a:t>
            </a:r>
          </a:p>
          <a:p>
            <a:r>
              <a:rPr lang="ru-RU" dirty="0"/>
              <a:t>4.	связана с решением стандартных, стереотипных задач;</a:t>
            </a:r>
          </a:p>
          <a:p>
            <a:r>
              <a:rPr lang="ru-RU" dirty="0"/>
              <a:t>5.	используется в качестве оценки, прежде всего, взрослого населения.</a:t>
            </a:r>
          </a:p>
          <a:p>
            <a:r>
              <a:rPr lang="ru-RU" dirty="0"/>
              <a:t>- Как проявляется недостаток функциональной грамотности?</a:t>
            </a:r>
          </a:p>
          <a:p>
            <a:r>
              <a:rPr lang="ru-RU" dirty="0"/>
              <a:t>О существовании функциональной грамотности мы чаще всего узнаем, только столкнувшись с ее отсутствием. Функциональная безграмотность обнаруживает себя при изменении ситуации, образа жизни или типа профессиональной деятельности. Часто выявляется в ситуациях столкновения человека с новыми для него технологиями. Так, человек не может разобрать схемы, инструкции, не может воспользоваться каким-либо устройством, например, мобильным телефоном, банкоматом и др.</a:t>
            </a:r>
          </a:p>
          <a:p>
            <a:r>
              <a:rPr lang="ru-RU" dirty="0"/>
              <a:t>- Какие компетенции связаны с функциональной грамотностью?</a:t>
            </a:r>
          </a:p>
          <a:p>
            <a:r>
              <a:rPr lang="ru-RU" dirty="0"/>
              <a:t>1.	Cпособность выбирать и использовать различные технологии.</a:t>
            </a:r>
          </a:p>
          <a:p>
            <a:r>
              <a:rPr lang="ru-RU" dirty="0"/>
              <a:t>2.	Cпособность видеть проблемы и искать пути их решения.</a:t>
            </a:r>
          </a:p>
          <a:p>
            <a:r>
              <a:rPr lang="ru-RU" dirty="0"/>
              <a:t>3.	Cпособность учиться всю жизнь.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D144-E33C-443C-8F5A-98D5448AD1F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68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263525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74320" y="3486151"/>
            <a:ext cx="6320790" cy="5314949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функциональной грамотности, нельзя не ввести понятия «компетенция//компетентность», так как они рассматриваются в качестве конечных образовательных результатов.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Компетентность – это способность обучающегося выполнять определенный вид деятельности, а компетенция – требование государства, социума,  к способности обучающегося выполнять определенный вид деятельности.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компетенций, позволяющих эффективно применять усвоенные знания </a:t>
            </a:r>
            <a:r>
              <a:rPr lang="ru-RU" dirty="0" smtClean="0">
                <a:solidFill>
                  <a:srgbClr val="000000"/>
                </a:solidFill>
              </a:rPr>
              <a:t>на практике </a:t>
            </a:r>
            <a:r>
              <a:rPr lang="ru-RU" sz="16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социальной </a:t>
            </a:r>
            <a:r>
              <a:rPr lang="ru-RU" sz="16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адаптации, можно отнести: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учебно-познавательная </a:t>
            </a:r>
            <a:r>
              <a:rPr lang="ru-RU" sz="1600" i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готовность обучающегося к самостоятельной познавательной деятельности: целеполаганию, планированию, анализу, рефлексии и самооценке учебно-познавательной деятельности, </a:t>
            </a:r>
            <a:endParaRPr lang="ru-RU" sz="1600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i="1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ценностно-смысловая </a:t>
            </a:r>
            <a:r>
              <a:rPr lang="ru-RU" sz="1600" i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уметь выбирать целевые и смысловые установки для своих действий и поступков, принимать решения;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общекультурная компетенция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осведомлённость обучающегося </a:t>
            </a:r>
            <a:r>
              <a:rPr lang="ru-RU" sz="16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 основах жизни человека и человечества, </a:t>
            </a:r>
            <a:r>
              <a:rPr lang="ru-RU" sz="16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способах организации свободного времени;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компетенция –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обучающегося самостоятельно работать с информацией различных источников, искать, анализировать и отбирать необходимую информацию, организовывать, преобразовывать, сохранять и передавать её;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компетенция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включает знание необходимых языков, способов взаимодействия с окружающими и удалёнными людьми и событиями, предусматривает навыки работы в группе и в коллективе</a:t>
            </a:r>
            <a:r>
              <a:rPr lang="ru-RU" sz="1600" i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1600" i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себя, задать вопрос, вести дискуссию и т. д.;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социально-трудовая компетенция </a:t>
            </a:r>
            <a:r>
              <a:rPr lang="ru-RU" sz="16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владение знаниями и опытом в гражданско-общественной деятельности (выполнение роли гражданина, наблюдателя, избирателя, представителя), в социально-трудовой сфере (права потребителя, покупателя, клиента, производителя), в области семейных отношений и обязанностей, в вопросах экономики и права, в профессиональном самоопределении;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</a:t>
            </a:r>
            <a:r>
              <a:rPr lang="ru-RU" sz="160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(самосовершенствование) компетенция </a:t>
            </a:r>
            <a:r>
              <a:rPr lang="ru-RU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готовность осуществлять физическое, духовное и интеллектуальное саморазвитие, эмоциональную саморегуляцию и </a:t>
            </a:r>
            <a:r>
              <a:rPr lang="ru-RU" sz="16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самоподдержку</a:t>
            </a:r>
            <a:r>
              <a:rPr lang="ru-RU" sz="16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/>
          <a:lstStyle/>
          <a:p>
            <a:fld id="{796D5B2F-92B7-4AFF-8F4D-C909D0EF43C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68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263525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74320" y="3486151"/>
            <a:ext cx="6320790" cy="531494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Любая </a:t>
            </a:r>
            <a:r>
              <a:rPr lang="ru-RU" sz="16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 рассматривается как процесс разрешения проблем того или иного уровня сложности. Следовательно, каждому виду деятельности соответствует своя грамотность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При такой трактовке функциональная грамотность превращается не только в синоним ключевых компетенций, но и в разные виды функциональной грамотности: читательская, естественно-научная, компьютерная, информационная, правовая, коммуникативная, языковая, бытовая и т.д. Но на вершине всей системы располагается </a:t>
            </a:r>
            <a:r>
              <a:rPr lang="ru-RU" sz="1600" b="1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читательская грамотность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/>
          <a:lstStyle/>
          <a:p>
            <a:fld id="{796D5B2F-92B7-4AFF-8F4D-C909D0EF43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44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Чтение многофункционально</a:t>
            </a:r>
            <a:r>
              <a:rPr lang="ru-RU" dirty="0" smtClean="0"/>
              <a:t>. Оно является и инструментом для решения задачи, лежащей за пределами ситуации чтения, и приятным досугом, и средством переживания сильных эмоций. Чтение — сложная многогранная деятельность мозга, в которую включены процессы восприятия, памяти, мышления, внимания, воображения, воли. </a:t>
            </a:r>
            <a:r>
              <a:rPr lang="ru-RU" b="1" i="1" dirty="0" smtClean="0"/>
              <a:t>Каждый, читая текст, актуализирует сюжет в своем сознании, становится соавтором. </a:t>
            </a:r>
          </a:p>
          <a:p>
            <a:r>
              <a:rPr lang="ru-RU" b="1" dirty="0" smtClean="0"/>
              <a:t>Процесс чтения состоит из трёх фаз</a:t>
            </a:r>
            <a:r>
              <a:rPr lang="ru-RU" dirty="0" smtClean="0"/>
              <a:t>. Первая — это восприятие текста, раскрытие его содержания и смысла.</a:t>
            </a:r>
            <a:r>
              <a:rPr lang="ru-RU" baseline="0" dirty="0" smtClean="0"/>
              <a:t> Из отдельных слов, фраз, предложений складывается общее содержание. В этом случае чтение включает: просмотр, установление значений слов, нахождение соответствий, узнавание фактов, анализ сюжета и фабулы, воспроизведение и пересказ. </a:t>
            </a:r>
          </a:p>
          <a:p>
            <a:r>
              <a:rPr lang="ru-RU" baseline="0" dirty="0" smtClean="0"/>
              <a:t>Вторая — это извлечение смысла, объяснение найденных фактов с помощью привлечения имеющихся знаний, интерпретация текста. </a:t>
            </a:r>
          </a:p>
          <a:p>
            <a:r>
              <a:rPr lang="ru-RU" baseline="0" dirty="0" smtClean="0"/>
              <a:t>Третья — это создание собственного нового смысла, то есть “присвоение” добытых новых знаний как собственных в результате размышления. </a:t>
            </a:r>
          </a:p>
          <a:p>
            <a:r>
              <a:rPr lang="ru-RU" baseline="0" dirty="0" smtClean="0"/>
              <a:t>Те, кто останавливается на </a:t>
            </a:r>
            <a:r>
              <a:rPr lang="ru-RU" b="1" baseline="0" dirty="0" smtClean="0"/>
              <a:t>первой фазе чтения, читают репродуктивно</a:t>
            </a:r>
            <a:r>
              <a:rPr lang="ru-RU" baseline="0" dirty="0" smtClean="0"/>
              <a:t>, механически воспроизводят содержание, пересказывают факты и фабулу. Когда-то этого было достаточно для получения образования (вспомним классическую “зубрёжку”). </a:t>
            </a:r>
            <a:r>
              <a:rPr lang="ru-RU" b="1" i="1" baseline="0" dirty="0" smtClean="0"/>
              <a:t>Сегодня на первый план выдвигается творческое чтение, которое требует осмысления полученной в результате чтения информации, её интерпретации, оценки и создания собственных смыслов.</a:t>
            </a:r>
          </a:p>
          <a:p>
            <a:r>
              <a:rPr lang="ru-RU" b="0" i="0" baseline="0" dirty="0" smtClean="0"/>
              <a:t>Предположим, вам поручено подготовить доклад «История развития предпринимательства в России». Вы находите в библиотеке энциклопедии последних лет издания, электронную энциклопедию Кирилла и Мефодия на компактных дисках, несколько учебных и научно-познавательных книг, статьи из научно-популярных журналов за последние десять лет, с помощью </a:t>
            </a:r>
            <a:r>
              <a:rPr lang="ru-RU" b="0" i="0" baseline="0" dirty="0" err="1" smtClean="0"/>
              <a:t>Google</a:t>
            </a:r>
            <a:r>
              <a:rPr lang="ru-RU" b="0" i="0" baseline="0" dirty="0" smtClean="0"/>
              <a:t> находите необходимые материалы в Электронном компьютерном музее (www.computer-museum.ru). Затем приступаете к чтению. Сначала вы используете приёмы ориентировочного чтения: просматриваете выбранные издания и файлы. Далее идёт работа с уже отобранными источниками — поиск конкретных фактов, имен; здесь используются приёмы поискового чтения. Действуя таким образом, вы подготовили для более углублённой работы книгу, несколько статей, скопировали два файла о известных предпринимателях. Теперь должны быть использованы приёмы аналитического чтения (выделение ключевых слов, составление плана, конспекта, тезисов, схем, таблиц, списка использованной литературы; подбор цитат).</a:t>
            </a:r>
          </a:p>
          <a:p>
            <a:endParaRPr lang="ru-RU" b="0" i="0" baseline="0" dirty="0" smtClean="0"/>
          </a:p>
          <a:p>
            <a:r>
              <a:rPr lang="ru-RU" b="1" dirty="0" smtClean="0"/>
              <a:t>Виды чтения: Чтение может быть</a:t>
            </a:r>
          </a:p>
          <a:p>
            <a:r>
              <a:rPr lang="ru-RU" b="0" dirty="0" smtClean="0"/>
              <a:t>— рациональным и эмоциональным (по участию психических процессов — мышления, памяти, воображения, воли, чувств);</a:t>
            </a:r>
          </a:p>
          <a:p>
            <a:endParaRPr lang="ru-RU" b="0" dirty="0" smtClean="0"/>
          </a:p>
          <a:p>
            <a:r>
              <a:rPr lang="ru-RU" b="0" dirty="0" smtClean="0"/>
              <a:t>— </a:t>
            </a:r>
            <a:r>
              <a:rPr lang="ru-RU" b="1" dirty="0" smtClean="0"/>
              <a:t>функциональным </a:t>
            </a:r>
            <a:r>
              <a:rPr lang="ru-RU" b="0" dirty="0" smtClean="0"/>
              <a:t>и эстетическим </a:t>
            </a:r>
            <a:r>
              <a:rPr lang="ru-RU" b="1" dirty="0" smtClean="0"/>
              <a:t>(по целям);</a:t>
            </a:r>
          </a:p>
          <a:p>
            <a:endParaRPr lang="ru-RU" b="0" dirty="0" smtClean="0"/>
          </a:p>
          <a:p>
            <a:r>
              <a:rPr lang="ru-RU" b="0" dirty="0" smtClean="0"/>
              <a:t>— репродуктивным и </a:t>
            </a:r>
            <a:r>
              <a:rPr lang="ru-RU" b="1" dirty="0" smtClean="0"/>
              <a:t>творческим (по степени осмысления информации);</a:t>
            </a:r>
          </a:p>
          <a:p>
            <a:endParaRPr lang="ru-RU" b="0" dirty="0" smtClean="0"/>
          </a:p>
          <a:p>
            <a:r>
              <a:rPr lang="ru-RU" b="0" dirty="0" smtClean="0"/>
              <a:t>— деловым и досуговым (по мотивам);</a:t>
            </a:r>
          </a:p>
          <a:p>
            <a:endParaRPr lang="ru-RU" b="0" dirty="0" smtClean="0"/>
          </a:p>
          <a:p>
            <a:r>
              <a:rPr lang="ru-RU" b="0" dirty="0" smtClean="0"/>
              <a:t>— быстрым и медленным (по скорости).</a:t>
            </a:r>
          </a:p>
          <a:p>
            <a:endParaRPr lang="ru-RU" b="0" dirty="0" smtClean="0"/>
          </a:p>
          <a:p>
            <a:r>
              <a:rPr lang="ru-RU" b="0" dirty="0" smtClean="0"/>
              <a:t>Сегодня, существенные</a:t>
            </a:r>
            <a:r>
              <a:rPr lang="ru-RU" b="0" baseline="0" dirty="0" smtClean="0"/>
              <a:t> </a:t>
            </a:r>
            <a:r>
              <a:rPr lang="ru-RU" b="0" dirty="0" smtClean="0"/>
              <a:t>различия между печатным и электронным текстами</a:t>
            </a:r>
            <a:r>
              <a:rPr lang="ru-RU" b="0" baseline="0" dirty="0" smtClean="0"/>
              <a:t> определили главные требования к формированию </a:t>
            </a:r>
            <a:r>
              <a:rPr lang="ru-RU" b="1" baseline="0" dirty="0" smtClean="0"/>
              <a:t>ЧИТАТЕЛЬСКОЙ ГРАМОТНОСТИ.</a:t>
            </a:r>
          </a:p>
          <a:p>
            <a:r>
              <a:rPr lang="ru-RU" b="1" baseline="0" dirty="0" smtClean="0"/>
              <a:t>Суть данных отличий:</a:t>
            </a:r>
          </a:p>
          <a:p>
            <a:r>
              <a:rPr lang="ru-RU" b="0" dirty="0" smtClean="0"/>
              <a:t> Во-первых, усиливается взаимодействие между автором (создателем) электронного текста и читателем. Читатель сам активно участвует в создании текста в чатах, блогах, на форумах в Интернете. Задав необходимые параметры, он может получить текст персонально для себя, в соответствии с собственными интересами.</a:t>
            </a:r>
          </a:p>
          <a:p>
            <a:endParaRPr lang="ru-RU" b="0" dirty="0" smtClean="0"/>
          </a:p>
          <a:p>
            <a:r>
              <a:rPr lang="ru-RU" b="0" dirty="0" smtClean="0"/>
              <a:t>Во-вторых, продвижение по электронному тексту может регулироваться программой. Чтение может быть приостановлено; в случае неверных ответов на вопросы, проверяющие понимание, может быть предложено повторение выполнения задания. Читатель сам устанавливает уровень сложности заданий: по этому принципу построены многие обучающие программы. Можно выбирать удобный тип и размер шрифта. Программы для слабовидящих подключают звуковое сопровождение текста.</a:t>
            </a:r>
          </a:p>
          <a:p>
            <a:endParaRPr lang="ru-RU" b="0" dirty="0" smtClean="0"/>
          </a:p>
          <a:p>
            <a:r>
              <a:rPr lang="ru-RU" b="0" dirty="0" smtClean="0"/>
              <a:t>В-третьих, структура электронного текста представлена в виде </a:t>
            </a:r>
            <a:r>
              <a:rPr lang="ru-RU" b="1" dirty="0" smtClean="0"/>
              <a:t>гипертекста. </a:t>
            </a:r>
            <a:r>
              <a:rPr lang="ru-RU" b="0" dirty="0" smtClean="0"/>
              <a:t>Так называют </a:t>
            </a:r>
            <a:r>
              <a:rPr lang="ru-RU" b="1" dirty="0" smtClean="0"/>
              <a:t>нелинейный текст</a:t>
            </a:r>
            <a:r>
              <a:rPr lang="ru-RU" b="0" dirty="0" smtClean="0"/>
              <a:t>, содержащий переходы от одной части к другой, позволяющие выбирать последовательность чтения. При такой форме организации текстового материала его единицы представлены как система указанных возможных переходов, связей между ними. Следуя этим связям, можно читать материал в любом порядке, образуя линейные тексты. “Нелинейный текст”, который содержит множество отступлений, разветвлённых связей, комментариев, возник давно. Библия — Книга Книг — сделана как гипертекст с множеством взаимных отсылок к различным главам и строкам. Свойственные гипертексту ссылки, отсутствие линейного повествования используется современной постмодернистской литературой для создания эффекта игры.</a:t>
            </a:r>
          </a:p>
          <a:p>
            <a:endParaRPr lang="ru-RU" b="0" dirty="0" smtClean="0"/>
          </a:p>
          <a:p>
            <a:r>
              <a:rPr lang="ru-RU" b="0" dirty="0" smtClean="0"/>
              <a:t>Читатель создаёт свой текст, конструируя его (по гиперссылкам и выделенным ключевым словам) в соответствии с собственным замыслом. Направление чтения задаётся самостоятельно. Нелинейная структура позволяет вести быстрый поиск по гиперссылкам — </a:t>
            </a:r>
            <a:r>
              <a:rPr lang="ru-RU" b="0" dirty="0" err="1" smtClean="0"/>
              <a:t>метапоиск</a:t>
            </a:r>
            <a:r>
              <a:rPr lang="ru-RU" b="0" dirty="0" smtClean="0"/>
              <a:t>. Поэтому работа с электронными справочными изданиями имеет много преимуществ по сравнению с печатными вариантами — компактный объём, скорость, возможность параллельного использования нескольких изданий для сравнения. Мультимедийные энциклопедии предоставляют дополнительные возможности — звук, анимацию.</a:t>
            </a:r>
          </a:p>
          <a:p>
            <a:endParaRPr lang="ru-RU" b="0" dirty="0" smtClean="0"/>
          </a:p>
          <a:p>
            <a:r>
              <a:rPr lang="ru-RU" b="0" dirty="0" smtClean="0"/>
              <a:t>В-четвёртых, электронные тексты часто включают новые символы. Это не только иллюстрации, которые есть и в печатном тексте, но и компьютерная графика, видеоклипы, руководство по работе с текстом.</a:t>
            </a:r>
          </a:p>
          <a:p>
            <a:endParaRPr lang="ru-RU" b="0" dirty="0" smtClean="0"/>
          </a:p>
          <a:p>
            <a:r>
              <a:rPr lang="ru-RU" b="0" dirty="0" smtClean="0"/>
              <a:t>К плюсам электронного текста стоит отнести и следующее: конспектирование электронного текста идёт легче за счёт многооконного режима, быстрого копирования необходимых фрагментов текста и их видоизменений. Ведётся автоматизированный поиск и выбор ключевых слов. Имеет значение программный контроль орфографии и стиля письма с одновременным обучающим эффектом.</a:t>
            </a:r>
          </a:p>
          <a:p>
            <a:endParaRPr lang="ru-RU" b="0" dirty="0" smtClean="0"/>
          </a:p>
          <a:p>
            <a:r>
              <a:rPr lang="ru-RU" b="0" dirty="0" smtClean="0"/>
              <a:t>Однако по результатам исследований, проведённых в России и США, общая продуктивность восприятия экранного текста на 20–30% ниже. Воображение при восприятии электронного текста пассивно</a:t>
            </a:r>
            <a:r>
              <a:rPr lang="ru-RU" b="1" dirty="0" smtClean="0"/>
              <a:t>, поэтому возможности эмоционального, эстетического и аналитического чтения при работе с электронными текстами ограничены.  </a:t>
            </a:r>
          </a:p>
          <a:p>
            <a:r>
              <a:rPr lang="ru-RU" b="0" dirty="0" smtClean="0"/>
              <a:t>(Источник: Ивашина М.В., </a:t>
            </a:r>
            <a:r>
              <a:rPr lang="ru-RU" b="0" dirty="0" err="1" smtClean="0"/>
              <a:t>Гейн</a:t>
            </a:r>
            <a:r>
              <a:rPr lang="ru-RU" b="0" dirty="0" smtClean="0"/>
              <a:t> А.Г., </a:t>
            </a:r>
            <a:r>
              <a:rPr lang="ru-RU" b="0" dirty="0" err="1" smtClean="0"/>
              <a:t>Брюхова</a:t>
            </a:r>
            <a:r>
              <a:rPr lang="ru-RU" b="0" dirty="0" smtClean="0"/>
              <a:t> О.В., Евдокимова Л.Ю., Немчинова Л.А., Щербинина Г.С. Человек и информация. Информационно-библиографическое обеспечение учебной деятельности: Учебное пособие для основной и средней школы / Под ред. А.Г. </a:t>
            </a:r>
            <a:r>
              <a:rPr lang="ru-RU" b="0" dirty="0" err="1" smtClean="0"/>
              <a:t>Гейна</a:t>
            </a:r>
            <a:r>
              <a:rPr lang="ru-RU" b="0" dirty="0" smtClean="0"/>
              <a:t>, Н.С. </a:t>
            </a:r>
            <a:r>
              <a:rPr lang="ru-RU" b="0" dirty="0" err="1" smtClean="0"/>
              <a:t>Сулимовой</a:t>
            </a:r>
            <a:r>
              <a:rPr lang="ru-RU" b="0" dirty="0" smtClean="0"/>
              <a:t>. Екатеринбург: Центр «Учебная книга», 2007)</a:t>
            </a:r>
          </a:p>
          <a:p>
            <a:r>
              <a:rPr lang="ru-RU" b="0" dirty="0" smtClean="0"/>
              <a:t>А значит, </a:t>
            </a:r>
            <a:r>
              <a:rPr lang="ru-RU" b="1" dirty="0" smtClean="0"/>
              <a:t>Читательская грамотность </a:t>
            </a:r>
            <a:r>
              <a:rPr lang="ru-RU" b="0" dirty="0" smtClean="0"/>
              <a:t>(по определению PISA),</a:t>
            </a:r>
            <a:r>
              <a:rPr lang="ru-RU" b="0" baseline="0" dirty="0" smtClean="0"/>
              <a:t> прежде всего направлена на развитие </a:t>
            </a:r>
            <a:r>
              <a:rPr lang="ru-RU" b="0" dirty="0" smtClean="0"/>
              <a:t>способности человека понимать и использовать письменные тексты, размышлять о них и заниматься чтением для достижения своих целей, расширения своих знаний и возможностей, для участия в социальной жизни. Такие виды чтения как, Функциональное (по цели получения информации),</a:t>
            </a:r>
            <a:r>
              <a:rPr lang="ru-RU" b="0" baseline="0" dirty="0" smtClean="0"/>
              <a:t> Творческое (по степени осмысления) сегодня наиболее востребованы в формировании читательских компетенций.</a:t>
            </a:r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D144-E33C-443C-8F5A-98D5448AD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16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baseline="0" dirty="0" smtClean="0">
                <a:latin typeface="Arial"/>
              </a:rPr>
              <a:t> </a:t>
            </a:r>
            <a:r>
              <a:rPr lang="ru-RU" sz="2800" b="0" i="0" u="none" strike="noStrike" baseline="0" dirty="0" smtClean="0">
                <a:solidFill>
                  <a:srgbClr val="030000"/>
                </a:solidFill>
                <a:latin typeface="Arial"/>
              </a:rPr>
              <a:t>МИНИСТЕРСТВО ОБРАЗОВАНИЯ И НАУКИ РФ, </a:t>
            </a:r>
            <a:r>
              <a:rPr lang="ru-RU" sz="2000" b="0" i="0" u="none" strike="noStrike" baseline="0" dirty="0" smtClean="0">
                <a:solidFill>
                  <a:srgbClr val="070000"/>
                </a:solidFill>
                <a:latin typeface="Arial"/>
              </a:rPr>
              <a:t>ФЕДЕРАЛЬНАЯ СЛУЖБА ПО НАДЗОРУ В СФЕРЕ ОБРАЗОВАНИЯ И НАУКИ, </a:t>
            </a:r>
            <a:r>
              <a:rPr lang="ru-RU" sz="1600" b="0" i="0" u="none" strike="noStrike" baseline="0" dirty="0" smtClean="0">
                <a:solidFill>
                  <a:srgbClr val="0E0000"/>
                </a:solidFill>
                <a:latin typeface="Arial"/>
              </a:rPr>
              <a:t>ФЕДЕРАЛЬНЫЙ ИНСТИТУТ ОЦЕНКИ КАЧЕСТВА ОБРАЗОВАНИЯ ,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1600" b="0" i="0" u="none" strike="noStrike" baseline="0" dirty="0" smtClean="0">
                <a:solidFill>
                  <a:srgbClr val="0A0000"/>
                </a:solidFill>
                <a:latin typeface="Arial"/>
              </a:rPr>
              <a:t>ИНСТИТУТ СТРАТЕГИИ РАЗВИТИЯ ОБРАЗОВАНИЯ  РОССИЙСКОЙ АКАДЕМИИ ОБРАЗОВАНИЯ  опубликовали сравнительные результаты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исследования PISA в 2015 году.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Полученные данные дают ответы на следующие вопросы: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1. Изменилось ли состояние российского образования с позиций международных стандартов, основанных 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компетентностном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 подходе?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2. В каком направлении следует совершенствовать российское образование для повышения конкурентоспособности выпускников российских школ?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Вот результаты стран по читательской грамотности.</a:t>
            </a:r>
          </a:p>
          <a:p>
            <a:r>
              <a:rPr lang="ru-RU" dirty="0" smtClean="0"/>
              <a:t>Средний результат российских 15-летних учащихся по читательской грамотности в 2015 году составил 495 баллов, что статистически сравнимо со средним результатом для учащихся стран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Организации Экономического Сотрудничества и Развития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rPr>
              <a:t>(</a:t>
            </a:r>
            <a:r>
              <a:rPr lang="ru-RU" dirty="0" smtClean="0"/>
              <a:t>ОЭСР) 493 балла. Самые высокие результаты продемонстрировали учащиеся Сингапура.</a:t>
            </a:r>
          </a:p>
          <a:p>
            <a:r>
              <a:rPr lang="ru-RU" dirty="0" smtClean="0"/>
              <a:t>Результаты российских учащихся статистически значимо не отличаются от результатов учащихся 15 стран (среди которых Швеция, Франция, Чешская Республика, США), статистически ниже результатов 16 стран и выше результатов 38 стран.</a:t>
            </a:r>
          </a:p>
          <a:p>
            <a:r>
              <a:rPr lang="ru-RU" dirty="0" smtClean="0"/>
              <a:t>По сравнению с 2000 годом (годом формирования шкалы по читательской грамотности) наблюдается значительное повышение среднего балла российских учащихся по читательской грамотности – на 33 балла (с 462 до 495 баллов), а по сравнению с 2009 годом (годом корректировки шкалы по читательской грамотности) – на 36 баллов.</a:t>
            </a:r>
          </a:p>
          <a:p>
            <a:r>
              <a:rPr lang="ru-RU" dirty="0" smtClean="0"/>
              <a:t>-Надо отметить, результаты приводятся по международной 1000-балльной шкале со средним значением 500 баллов. Единая шкала по читательской грамотности была введена в 2000 году, когда основная часть теста была направлена на оценку читательской грамотности.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D144-E33C-443C-8F5A-98D5448AD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26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263525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В исследовании PISA установлено 6 уровней читательской грамотности, среди которых 2-й уровень является пороговым. </a:t>
            </a:r>
          </a:p>
          <a:p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Число 15-летних учащихся России, достижения которых выше порогового уровня, составляет 84% (в среднем в странах Организации Экономического Сотрудничества и Развития ОЭСР – 80%). Готовы к самостоятельному обучению с помощью текстов, т.е. достигли 4 уровня и выше, 26% российских учащихся (в среднем в странах Организации Экономического Сотрудничества и Развития ОЭСР – 29%). Не готовы ориентироваться с помощью текстов даже в знакомых житейских ситуациях 16% учащихся России. Эти учащиеся не достигли порогового уровня читательской грамотности (2-го уровня по международной шкале). В странах ОЭСР таких учащихся в среднем 20%. </a:t>
            </a:r>
          </a:p>
          <a:p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Процент российских учащихся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, не готовых адекватно использовать более или менее сложные тексты для ориентации в повседневных ситуациях, </a:t>
            </a: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уменьшился 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с 28% в 2000 году до 16% в 2015 году, а число учащихся, продемонстрировавших </a:t>
            </a: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самые высокие результаты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, соответствующие 5-6 уровням читательской грамотности, </a:t>
            </a: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повысилось 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с 3% до 7%.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D144-E33C-443C-8F5A-98D5448AD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28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263525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по читательским действиям</a:t>
            </a:r>
          </a:p>
          <a:p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В целом результаты выполнения российскими учащимися заданий, оценивающих различные читательские умения, повторяют основные тенденции для средних результатов стран </a:t>
            </a:r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Организации Экономического Сотрудничества и Развития 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ОЭСР. Умение осмыслить и оценить информацию текста развито у российских 15-летних читателей несколько хуже, чем у их сверстников из стран ОЭСР.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2668-2C88-4E85-A4F7-AF2BB336120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14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osmetod.ru/files/metod/srednyaya_starshaya/istor/%D0%A4%D0%BE%D1%80%D0%BC%D0%B8%D1%80%D0%BE%D0%B2%D0%B0%D0%BD%D0%B8%D0%B5_%D1%84%D1%83%D0%BD%D0%BA%D1%86%D0%B8%D0%BE%D0%BD%D0%B0%D0%BB%D1%8C%D0%BD%D0%BE%D0%B9_%D0%B3%D1%80%D0%B0%D0%BC%D0%BE%D1%82%D0%BD%D0%BE%D1%81%D1%82%D0%B8.ppt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115" y="350146"/>
            <a:ext cx="8736279" cy="315263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школьников при работе с текстом на уроках истории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7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501122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714380">
                <a:tc>
                  <a:txBody>
                    <a:bodyPr/>
                    <a:lstStyle/>
                    <a:p>
                      <a:endParaRPr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умеют наши школьники?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Над чем надо работать? 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Искать ответ по ключевым словам (ключевые слова вопроса и содержащегося в тексте ответа практически совпадают). Иными словами, наши 15-летние школьники </a:t>
                      </a:r>
                      <a:r>
                        <a:rPr lang="ru-RU" sz="24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успешны там, где не обязательно понимать тот фрагмент текста, который служит ответом на вопрос. Достаточно его процитировать. 	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синонимические замены, когда между текстом вопроса и ответом нет однозначного лексического соответствия (ответ нельзя найти по ключевым словам вопроса). </a:t>
                      </a:r>
                    </a:p>
                    <a:p>
                      <a:r>
                        <a:rPr lang="ru-RU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вычленить из контекста, содержащего избыточную </a:t>
                      </a:r>
                    </a:p>
                    <a:p>
                      <a:r>
                        <a:rPr lang="ru-RU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информацию, фрагмент текста, содержащего ответ на вопрос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714356"/>
          <a:ext cx="857256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умеют наши школьники?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Над чем надо работать?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Устанавливать причинно-следственные связи между единицами информации текста, отличать главное от второстепенного – эти и подобные мыслительные операции с текстовой информацией российские учащиеся выполняют вполне успешно там, где текст не содержит противоречий и возможностей разной трактовки, 	где не надо объединять информацию вербальную и графическую.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Ответить на вопрос, имеющий несколько правильных ответов, найти сходство в противоположных точках зрения, различить общепринятую и оригинальную, авторскую трактовку события – вот какие читательские задачи затрудняли российских учащихся. 	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Умение: интегрировать и интерпретировать сообщения текста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8582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Умение: размышлять о тексте, оценивать его содержание и форму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15-летним российский школьникам трудно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выразить свое мнение по поводу прочитанного,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включить сообщение текста в контекст собственного опыта,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критически отнестись к авторскому сообщению. Одними из самых трудных являются задания на выявление и анализ противоречий и оценку качества и надежности информации.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Одна из основных проблем российских пятнадцатилетних учащихся – трудность с пониманием текстов, не похожих на учебные: тех, где информации больше, чем нужно для решения задачи, и текстов бытового и газетного типа (инструкция, объявление и проч.).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Особенно сложная ситуация с чтением и пониманием нескольких текстов, объединенных одной темой, но предназначенных для разных целей (множественный текст).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20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10466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0594379"/>
              </p:ext>
            </p:extLst>
          </p:nvPr>
        </p:nvGraphicFramePr>
        <p:xfrm>
          <a:off x="0" y="715394"/>
          <a:ext cx="4043548" cy="6142606"/>
        </p:xfrm>
        <a:graphic>
          <a:graphicData uri="http://schemas.openxmlformats.org/drawingml/2006/table">
            <a:tbl>
              <a:tblPr firstRow="1" bandRow="1"/>
              <a:tblGrid>
                <a:gridCol w="714348"/>
                <a:gridCol w="3329200"/>
              </a:tblGrid>
              <a:tr h="1393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5-6 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ур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Критически оценивает информацию, осмысливает и интерпретирует  текст, аргументирует выводы, выдвигает гипотезы</a:t>
                      </a: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9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ур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Использует  знания и умения для получения новой информации, способен с помощью текстов изучать новые предметы </a:t>
                      </a: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1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ур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Способен с помощью текстов ориентироваться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 в обычных житейских ситуациях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039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ур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Пороговый!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Применяет  знания и навыки в простейших не учебных ситуациях</a:t>
                      </a: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6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ур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Функционально неграмотный</a:t>
                      </a: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karpinchiksg\Desktop\Screenshot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438" y="1698171"/>
            <a:ext cx="4873562" cy="44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0438" y="714356"/>
            <a:ext cx="4873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российских учащихся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603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4628" y="811071"/>
            <a:ext cx="816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187540" cy="1224951"/>
          </a:xfrm>
          <a:prstGeom prst="rect">
            <a:avLst/>
          </a:prstGeom>
          <a:solidFill>
            <a:srgbClr val="3A94E6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/>
              </a:rPr>
              <a:t>Результаты по читательским действиям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4682575"/>
              </p:ext>
            </p:extLst>
          </p:nvPr>
        </p:nvGraphicFramePr>
        <p:xfrm>
          <a:off x="285720" y="1643050"/>
          <a:ext cx="3357748" cy="4956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7748"/>
              </a:tblGrid>
              <a:tr h="1030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Контролируемые  читательские умения: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Ориентироваться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содержании текста, отвечать на вопросы, используя явно заданную в тексте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</a:p>
                  </a:txBody>
                  <a:tcPr marL="29484" marR="294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0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информацию, отвечать на вопросы, используя неявно заданную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</a:p>
                  </a:txBody>
                  <a:tcPr marL="29484" marR="294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0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достоверность предложенной информации, высказывать оценочные суждения на основе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</a:t>
                      </a:r>
                    </a:p>
                  </a:txBody>
                  <a:tcPr marL="29484" marR="294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0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собственные тексты, применять информацию из текста при решении учебно-практических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</a:t>
                      </a:r>
                    </a:p>
                  </a:txBody>
                  <a:tcPr marL="29484" marR="294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karpinchiksg\Desktop\Screenshot_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289" y="1888334"/>
            <a:ext cx="5245925" cy="43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1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285860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Сплошной 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285860"/>
            <a:ext cx="273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Несплошной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14290"/>
            <a:ext cx="43577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текста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72000" y="785794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000232" y="785794"/>
            <a:ext cx="2149649" cy="491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2000240"/>
          <a:ext cx="857256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описание (отрывок из рассказа, стихотворение, описание человека, места, предмета и.т.д.);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повествование (рассказ, стихотворение, повесть, басня, письмо, статья в газете или журнале, статья в учебнике, инструкция, реклама, краткое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фильма, спектакля, пост 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блога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материалы различных сайтов);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рассуждение (сочинение-размышление, комментарий, аргументация собственного мнения).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графики;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диаграммы;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схемы (кластеры);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таблицы;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Памятные доски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географические карты и карты местности;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план помещения, местности, сооружения;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входные билеты;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расписание движения транспорта;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 карты сайтов.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3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s.mosenc.ru/sites/default/files/inline-images/%D0%BD%D0%B0%D1%87%D0%B0%D0%BB%D1%8C%D0%BD%D1%8B%D0%B9%20%D0%BF%D0%B5%D1%80%D0%B8%D0%BE%D0%B4%20%D0%92%D0%9E%D0%92%2041-4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2138241" cy="41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714620"/>
            <a:ext cx="208478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0430" y="214290"/>
            <a:ext cx="5643570" cy="6781857"/>
          </a:xfrm>
          <a:prstGeom prst="rect">
            <a:avLst/>
          </a:prstGeom>
          <a:solidFill>
            <a:srgbClr val="E3EAF3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Задания:</a:t>
            </a:r>
          </a:p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Осенью 1941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г. немецкий капитан 18-й танковой дивизии в письме домой писал: 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«Несмотря на огромные пройденные расстояния, не было чувства, которое у нас было во Франции, не было чувства, что мы входим в побежденную страну. &lt;…&gt; Русские всюду сражаются до последнего человека». </a:t>
            </a:r>
          </a:p>
          <a:p>
            <a:pPr marL="285750" lvl="0" indent="-285750" algn="just">
              <a:lnSpc>
                <a:spcPct val="115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Приведите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примеры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подтверждение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главной мысли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письменного источника. </a:t>
            </a:r>
          </a:p>
          <a:p>
            <a:pPr marL="285750" lvl="0" indent="-285750" algn="just">
              <a:lnSpc>
                <a:spcPct val="115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Предположите, на каком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главном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направлении Восточного фронта находилась его дивизия? 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   Перечислите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события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данного периода.</a:t>
            </a:r>
          </a:p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 Укажите причины и цели данного Приказа Гитлера от 3 января 1942 г.: 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«Цепляться за каждый населенный пункт, не отступать ни на шаг, обороняться до последнего солдата, до последней гранаты…. Каждый занимаемый нами пункт должен быть превращен в опорный пункт. Сдачу, его не допускать ни при каких обстоятельствах, даже если он обойден противником</a:t>
            </a:r>
            <a:r>
              <a:rPr lang="ru-RU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Рассмотрите влияние данного Приказа на дальнейший ход военных событий .</a:t>
            </a:r>
          </a:p>
        </p:txBody>
      </p:sp>
    </p:spTree>
    <p:extLst>
      <p:ext uri="{BB962C8B-B14F-4D97-AF65-F5344CB8AC3E}">
        <p14:creationId xmlns:p14="http://schemas.microsoft.com/office/powerpoint/2010/main" xmlns="" val="3257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208398" y="6453188"/>
            <a:ext cx="8786813" cy="404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718" rIns="91378" bIns="4571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360" y="6715125"/>
            <a:ext cx="8707040" cy="460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718" rIns="91378" bIns="4571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357187" y="285728"/>
            <a:ext cx="8786813" cy="256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МАКЕДОНСКАЯ ФАЛАНГА</a:t>
            </a:r>
            <a:endParaRPr lang="ru-RU" altLang="ru-RU" sz="1100" b="1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Знаменитым боевым построением армии Александра Македонского была фаланга, изображенная на иллюстрациях, приведенных ниже. Македонская фаланга была вооружена длинными копьями около 5 метров в длину, которые держали двумя руками. Противника, который решался атаковать фалангу, встречал целый лес копий. Длинные копья позволяли наносить урон врагу, не допуская его близко к себе. Однако у фаланги были недостатки: фаланга не могла быстро наступать, воинам с длинными копьями было сложно перестраиваться на поле боя.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3" name="Рисунок 8" descr="C:\Users\mirzoeveb\Downloads\фалан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60" y="2755977"/>
            <a:ext cx="4561284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10" descr="C:\Users\mirzoeveb\Downloads\битва  при гидасп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710" y="2755977"/>
            <a:ext cx="400169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65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Прямоугольник 2"/>
          <p:cNvSpPr>
            <a:spLocks noChangeArrowheads="1"/>
          </p:cNvSpPr>
          <p:nvPr/>
        </p:nvSpPr>
        <p:spPr bwMode="auto">
          <a:xfrm>
            <a:off x="428596" y="214290"/>
            <a:ext cx="8429684" cy="435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Используйте этот текст и иллюстрации для ответа на следующие вопросы:</a:t>
            </a:r>
            <a:endParaRPr lang="ru-RU" altLang="ru-RU" sz="24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 1: МАКЕДОНСКАЯ ФАЛАНГА</a:t>
            </a:r>
            <a:endParaRPr lang="ru-RU" altLang="ru-RU" sz="24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Однажды в присутствии Александра Македонского греческий атлет, вооружённый дубиной, одолел в поединке полностью вооружённого македонского </a:t>
            </a:r>
            <a:r>
              <a:rPr lang="ru-RU" alt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фалангита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он сломал дубиной копье македонца, а затем стремительно повалил его на землю. Почему в условиях большого сражения с участием фаланги такое было невозможно?</a:t>
            </a: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ru-RU" altLang="ru-RU" sz="24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929066"/>
            <a:ext cx="7429552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принимается полностью: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Фаланга состояла из множества воинов, которые поддерживали друг друга. Сломав копье одного из них, было невозможно пробиться через частокол копий других.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Фаланга двигалась, ощетинившись частоколом копий. Они не давали приблизиться врагу, даже если некоторые копья были сломаны.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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Дубиной можно было сломать одно копьё, когда атлету никто не мешал. Множество копий фаланги сильно осложняли такую задачу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208398" y="6453188"/>
            <a:ext cx="8786813" cy="404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718" rIns="91378" bIns="4571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360" y="6715125"/>
            <a:ext cx="8707040" cy="460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718" rIns="91378" bIns="4571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464" name="Прямоугольник 2"/>
          <p:cNvSpPr>
            <a:spLocks noChangeArrowheads="1"/>
          </p:cNvSpPr>
          <p:nvPr/>
        </p:nvSpPr>
        <p:spPr bwMode="auto">
          <a:xfrm>
            <a:off x="714348" y="325442"/>
            <a:ext cx="8072494" cy="564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 3: МАКЕДОНСКАЯ ФАЛАНГА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Македонские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фалангиты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проходили обучение для того, чтобы не терять строй и действовать слаженно в бою. Солдаты-македонцы получали жалование от царя. В Персии и в Средней Азии в древности большая часть войска состояла из ополчения, собиравшегося в случае войны. Почему в Персии и в Средней Азии не могли заимствовать македонскую тактику фаланги с длинными копьями?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МАКЕДОНСКАЯ ФАЛАНГА: ОЦЕНКА ОТВЕТА НА ВОПРОС 3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принимается полностью: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Средней Азии в древности большая часть войска состояла из ополчения, собиравшегося в случае войны, тогда как фаланга формировалась из хорошо обученных воинов, прошедших подготовку.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эффективного использования македонской фаланги требовалось обучение и длительный срок службы воинов, чего не было в Персии и в Средней Азии.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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создания постоянной армии, состоящей из хорошо обученных солдат, в Персии и Средней Азии было невозможно использование македонской фаланги.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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получавшие жалования и не обученные ополченцы были не готовы использовать тактику фаланги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FB555CC-CEF3-45EC-B65B-94107D5539FF}"/>
              </a:ext>
            </a:extLst>
          </p:cNvPr>
          <p:cNvSpPr/>
          <p:nvPr/>
        </p:nvSpPr>
        <p:spPr>
          <a:xfrm>
            <a:off x="714348" y="571480"/>
            <a:ext cx="7924393" cy="3108543"/>
          </a:xfrm>
          <a:prstGeom prst="rect">
            <a:avLst/>
          </a:prstGeom>
          <a:ln w="28575">
            <a:solidFill>
              <a:srgbClr val="25B4F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отношений»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А. Леонтьев</a:t>
            </a:r>
          </a:p>
        </p:txBody>
      </p:sp>
      <p:pic>
        <p:nvPicPr>
          <p:cNvPr id="1026" name="Picture 2" descr="C:\Users\karpinchiksg\Desktop\Screensho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6" y="3643314"/>
            <a:ext cx="9047474" cy="19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3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27.3.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государстве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существует свободная конкуренция политических партий, права и свободы гарантированы, защищены законом и реализуются в реальной жизни. Законодательную власть осуществляет парламент, а всенародно избираемый глава государства формирует правительство и возглавляет исполнительную власть. Депутатские места в парламенте  распределяются между политическими партиями в зависимости от набранных голосов, при условии, что эти партии преодолели 6% избирательный барьер. Абсолютное большинство мест в парламенте принадлежит партии, которая провозглашает священность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неотчуждаемость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естественных прав личности, их приоритет над интересами общества и государства; установление равенства всех граждан перед законом, установление свободной рыночной экономики. Государство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включает в себя 9 субъектов, которые имеют право принятия собственной конституции. Какова форма правления государства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(дайте полное название) Какой факт из условия задачи позволяет сделать вывод, что государство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федерация? К какому типу относится демократическая избирательная система страны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Каков тип правящей партии в зависимости от ее идеологической принадлежности?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1) президентская республика; 2) Государство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включает в себя 9 субъектов, которые имеют право принятия собственной конституции. 3) пропорциональной избирательной системе; 4) либеральная партия.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571480"/>
            <a:ext cx="87868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27.25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44-летняя гражданка РФ, преподаватель ВУЗа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Колпакова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Н.С.обратилась в Управление Пенсионного фонда РФ с просьбой назначить пенсию на двоих детей. Старшему сыну 19 лет. Он является студентом очного отделения ВУЗа. Младшему сыну 11 лет. Отец детей погиб в результате ДТП. Члены семьи умершего получали от него помощь, которая была для них постоянным и основным источником средств к существованию.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какому виду относится страховая пенсия, которую назначат несовершеннолетнему ребенку? Будет ли назначена пенсия совершеннолетнему сыну? Поясните свой ответ. Что такое страховая пенсия? Какие еще два вида страховых пенсий устанавливает закон?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1) страховая пенсия по случаю потери кормильца;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будет, так как учится на очном отделении ВУЗа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страховая пенсия -  ежемесячная денежная выплата в целях компенсации застрахованным лицам/нетрудоспособным членам семьи застрахованного лица заработной платы и иных выплат и вознаграждений,  утраченных ими в связи с наступлением  установленных законом обстоятельств.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пенсия по старости, пенсия по инвалидности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8596" y="0"/>
            <a:ext cx="871540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 сложный план , позволяющий раскрыть по существу тему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 как малая группа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Признаки малой группы: а) наличие конкретных личных взаимодействий; б) относительная длительность существования; в) наличие эмоциональных связей; г) общие потребности, мотивы.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Отличие семьи от других малых групп: а) в основе брачные или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кровно-родственные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отношения; б) общий быт;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совместное ведение хозяйства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Функции семьи: а) репродуктивная; б) хозяйственная; в) социализации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Семейное воспитание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Типы семьи в зависимости от распределения обязанностей: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патриархальная (традиционная);  б) партнерская (демократическая)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Типы семьи в зависимости от состава: а)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многопоколенная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нуклеарная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72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Детальное и точное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интерпретирование текста  в целом, всех его частей, каждой единицы информации, сообщенной в самых глубинных слоях текста, и каждой, даже самой неприметной детали формы, которая лишь косвенно связана с вопросом;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•полное и подробное понимание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нескольких текстов и связей между ними,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понимание незнакомых идей, выраженных в тексте или текстах, содержащих противоречивую информацию;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•самостоятельное построение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абстрактных понятий;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•привлечение фоновых, в том числе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академических знаний;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•способность давать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критическую оценку сложному тексту на незнакомую тему;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•умение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сравнивать информацию из разных текстов, анализируя явные и скрытые цели авторов, оценивая качество и достоверность источников;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•умение выявлять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расхождения и противоречия между текстами, делать выводы и выдвигать гипотезы на основании прочитанного, опираясь одновременно на несколько критериев, соединяя разрозненную информацию и учитывая несколько точек зрения.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500042"/>
            <a:ext cx="757242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Использованные материалы: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Читательская грамотность –путь к успеху в жизни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Галина Васильевна Крюкова, ведущий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методист</a:t>
            </a:r>
          </a:p>
          <a:p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2.  Формирование функциональной грамотности...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mosmetod.ru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›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files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…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функциональной_грамотности.pptx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школьников при работе с текстом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 ... Москва 2017 г.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3. Развитие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читательской  грамотности   на уроках истории и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обществознания.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Пузикова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Ольга  Валерьевна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1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города Свободного Амурской области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Читательская грамотность. Разговор с экспертом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РЯБИНИНА ЛЮБОВЬ АНАТОЛЬЕВНА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24.09.2020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391291" cy="207170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Компетенции, связанные с функциональной грамотностью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1472" y="2516158"/>
            <a:ext cx="2741041" cy="24844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Cпособность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использовать различные технологии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14679" y="4389883"/>
            <a:ext cx="3143272" cy="22538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Cпособность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проблемы и искать пути их решения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6112934" y="2516158"/>
            <a:ext cx="2745346" cy="23416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Cпособность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всю жизнь</a:t>
            </a:r>
          </a:p>
        </p:txBody>
      </p:sp>
      <p:cxnSp>
        <p:nvCxnSpPr>
          <p:cNvPr id="17" name="Прямая со стрелкой 16"/>
          <p:cNvCxnSpPr>
            <a:endCxn id="13" idx="6"/>
          </p:cNvCxnSpPr>
          <p:nvPr/>
        </p:nvCxnSpPr>
        <p:spPr>
          <a:xfrm rot="5400000">
            <a:off x="3170336" y="2571046"/>
            <a:ext cx="1329529" cy="1045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213250" y="2501998"/>
            <a:ext cx="938570" cy="792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785299" y="3429883"/>
            <a:ext cx="1889578" cy="3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98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7158" y="456247"/>
            <a:ext cx="807249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ОВЛАДЕНИЕ КЛЮЧЕВЫМИ КОМПЕТЕНЦИЯМИ</a:t>
            </a:r>
          </a:p>
          <a:p>
            <a:endParaRPr lang="ru-RU" sz="24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учебно-познавательные компетенции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ценностно-смысловые компетенции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общекультурные компетенции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информационные компетенции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коммуникативные компетенции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социально-трудовые компетенции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личностные компетенции 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4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>
            <a:extLst>
              <a:ext uri="{FF2B5EF4-FFF2-40B4-BE49-F238E27FC236}">
                <a16:creationId xmlns:a16="http://schemas.microsoft.com/office/drawing/2014/main" xmlns="" id="{EEB291FC-870B-47DF-A567-EB2A7A61BFF9}"/>
              </a:ext>
            </a:extLst>
          </p:cNvPr>
          <p:cNvGrpSpPr/>
          <p:nvPr/>
        </p:nvGrpSpPr>
        <p:grpSpPr>
          <a:xfrm>
            <a:off x="214282" y="500042"/>
            <a:ext cx="8643998" cy="5997737"/>
            <a:chOff x="-104310" y="842222"/>
            <a:chExt cx="9695524" cy="559184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7AAA1BEF-A415-4D26-A58A-441CF83C1551}"/>
                </a:ext>
              </a:extLst>
            </p:cNvPr>
            <p:cNvSpPr/>
            <p:nvPr/>
          </p:nvSpPr>
          <p:spPr>
            <a:xfrm>
              <a:off x="3605604" y="3638144"/>
              <a:ext cx="299448" cy="2567683"/>
            </a:xfrm>
            <a:custGeom>
              <a:avLst/>
              <a:gdLst>
                <a:gd name="connsiteX0" fmla="*/ 0 w 299448"/>
                <a:gd name="connsiteY0" fmla="*/ 0 h 2567683"/>
                <a:gd name="connsiteX1" fmla="*/ 149724 w 299448"/>
                <a:gd name="connsiteY1" fmla="*/ 0 h 2567683"/>
                <a:gd name="connsiteX2" fmla="*/ 149724 w 299448"/>
                <a:gd name="connsiteY2" fmla="*/ 2567683 h 2567683"/>
                <a:gd name="connsiteX3" fmla="*/ 299448 w 299448"/>
                <a:gd name="connsiteY3" fmla="*/ 2567683 h 25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2567683">
                  <a:moveTo>
                    <a:pt x="0" y="0"/>
                  </a:moveTo>
                  <a:lnTo>
                    <a:pt x="149724" y="0"/>
                  </a:lnTo>
                  <a:lnTo>
                    <a:pt x="149724" y="2567683"/>
                  </a:lnTo>
                  <a:lnTo>
                    <a:pt x="299448" y="2567683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797" tIns="1219215" rIns="97797" bIns="12192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FC1FFF9B-42A6-4FEE-86FD-A7DD87466E9F}"/>
                </a:ext>
              </a:extLst>
            </p:cNvPr>
            <p:cNvSpPr/>
            <p:nvPr/>
          </p:nvSpPr>
          <p:spPr>
            <a:xfrm>
              <a:off x="3605605" y="3700957"/>
              <a:ext cx="299448" cy="1997087"/>
            </a:xfrm>
            <a:custGeom>
              <a:avLst/>
              <a:gdLst>
                <a:gd name="connsiteX0" fmla="*/ 0 w 299448"/>
                <a:gd name="connsiteY0" fmla="*/ 0 h 1997087"/>
                <a:gd name="connsiteX1" fmla="*/ 149724 w 299448"/>
                <a:gd name="connsiteY1" fmla="*/ 0 h 1997087"/>
                <a:gd name="connsiteX2" fmla="*/ 149724 w 299448"/>
                <a:gd name="connsiteY2" fmla="*/ 1997087 h 1997087"/>
                <a:gd name="connsiteX3" fmla="*/ 299448 w 299448"/>
                <a:gd name="connsiteY3" fmla="*/ 1997087 h 199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1997087">
                  <a:moveTo>
                    <a:pt x="0" y="0"/>
                  </a:moveTo>
                  <a:lnTo>
                    <a:pt x="149724" y="0"/>
                  </a:lnTo>
                  <a:lnTo>
                    <a:pt x="149724" y="1997087"/>
                  </a:lnTo>
                  <a:lnTo>
                    <a:pt x="299448" y="1997087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939" tIns="948058" rIns="111939" bIns="94805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D62E6D60-B5F3-43EC-B62A-19AC6C0924D6}"/>
                </a:ext>
              </a:extLst>
            </p:cNvPr>
            <p:cNvSpPr/>
            <p:nvPr/>
          </p:nvSpPr>
          <p:spPr>
            <a:xfrm>
              <a:off x="3605604" y="3638144"/>
              <a:ext cx="299448" cy="1426490"/>
            </a:xfrm>
            <a:custGeom>
              <a:avLst/>
              <a:gdLst>
                <a:gd name="connsiteX0" fmla="*/ 0 w 299448"/>
                <a:gd name="connsiteY0" fmla="*/ 0 h 1426490"/>
                <a:gd name="connsiteX1" fmla="*/ 149724 w 299448"/>
                <a:gd name="connsiteY1" fmla="*/ 0 h 1426490"/>
                <a:gd name="connsiteX2" fmla="*/ 149724 w 299448"/>
                <a:gd name="connsiteY2" fmla="*/ 1426490 h 1426490"/>
                <a:gd name="connsiteX3" fmla="*/ 299448 w 299448"/>
                <a:gd name="connsiteY3" fmla="*/ 1426490 h 142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1426490">
                  <a:moveTo>
                    <a:pt x="0" y="0"/>
                  </a:moveTo>
                  <a:lnTo>
                    <a:pt x="149724" y="0"/>
                  </a:lnTo>
                  <a:lnTo>
                    <a:pt x="149724" y="1426490"/>
                  </a:lnTo>
                  <a:lnTo>
                    <a:pt x="299448" y="1426490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985" tIns="676806" rIns="125984" bIns="67680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BD38680E-7FD6-480A-A7FC-42D6187FAB89}"/>
                </a:ext>
              </a:extLst>
            </p:cNvPr>
            <p:cNvSpPr/>
            <p:nvPr/>
          </p:nvSpPr>
          <p:spPr>
            <a:xfrm>
              <a:off x="3605604" y="3638144"/>
              <a:ext cx="299448" cy="855894"/>
            </a:xfrm>
            <a:custGeom>
              <a:avLst/>
              <a:gdLst>
                <a:gd name="connsiteX0" fmla="*/ 0 w 299448"/>
                <a:gd name="connsiteY0" fmla="*/ 0 h 855894"/>
                <a:gd name="connsiteX1" fmla="*/ 149724 w 299448"/>
                <a:gd name="connsiteY1" fmla="*/ 0 h 855894"/>
                <a:gd name="connsiteX2" fmla="*/ 149724 w 299448"/>
                <a:gd name="connsiteY2" fmla="*/ 855894 h 855894"/>
                <a:gd name="connsiteX3" fmla="*/ 299448 w 299448"/>
                <a:gd name="connsiteY3" fmla="*/ 855894 h 85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855894">
                  <a:moveTo>
                    <a:pt x="0" y="0"/>
                  </a:moveTo>
                  <a:lnTo>
                    <a:pt x="149724" y="0"/>
                  </a:lnTo>
                  <a:lnTo>
                    <a:pt x="149724" y="855894"/>
                  </a:lnTo>
                  <a:lnTo>
                    <a:pt x="299448" y="855894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55" tIns="405278" rIns="139755" bIns="40527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E47D5B0D-8F8F-4855-9931-FB6A1E53621D}"/>
                </a:ext>
              </a:extLst>
            </p:cNvPr>
            <p:cNvSpPr/>
            <p:nvPr/>
          </p:nvSpPr>
          <p:spPr>
            <a:xfrm>
              <a:off x="3605604" y="3638144"/>
              <a:ext cx="299448" cy="285298"/>
            </a:xfrm>
            <a:custGeom>
              <a:avLst/>
              <a:gdLst>
                <a:gd name="connsiteX0" fmla="*/ 0 w 299448"/>
                <a:gd name="connsiteY0" fmla="*/ 0 h 285298"/>
                <a:gd name="connsiteX1" fmla="*/ 149724 w 299448"/>
                <a:gd name="connsiteY1" fmla="*/ 0 h 285298"/>
                <a:gd name="connsiteX2" fmla="*/ 149724 w 299448"/>
                <a:gd name="connsiteY2" fmla="*/ 285298 h 285298"/>
                <a:gd name="connsiteX3" fmla="*/ 299448 w 299448"/>
                <a:gd name="connsiteY3" fmla="*/ 285298 h 28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285298">
                  <a:moveTo>
                    <a:pt x="0" y="0"/>
                  </a:moveTo>
                  <a:lnTo>
                    <a:pt x="149724" y="0"/>
                  </a:lnTo>
                  <a:lnTo>
                    <a:pt x="149724" y="285298"/>
                  </a:lnTo>
                  <a:lnTo>
                    <a:pt x="299448" y="285298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084" tIns="132309" rIns="152085" bIns="13231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292DB6AC-3E99-42E9-A0C6-E043F8E2F8FB}"/>
                </a:ext>
              </a:extLst>
            </p:cNvPr>
            <p:cNvSpPr/>
            <p:nvPr/>
          </p:nvSpPr>
          <p:spPr>
            <a:xfrm>
              <a:off x="3605604" y="3352846"/>
              <a:ext cx="299448" cy="285298"/>
            </a:xfrm>
            <a:custGeom>
              <a:avLst/>
              <a:gdLst>
                <a:gd name="connsiteX0" fmla="*/ 0 w 299448"/>
                <a:gd name="connsiteY0" fmla="*/ 285298 h 285298"/>
                <a:gd name="connsiteX1" fmla="*/ 149724 w 299448"/>
                <a:gd name="connsiteY1" fmla="*/ 285298 h 285298"/>
                <a:gd name="connsiteX2" fmla="*/ 149724 w 299448"/>
                <a:gd name="connsiteY2" fmla="*/ 0 h 285298"/>
                <a:gd name="connsiteX3" fmla="*/ 299448 w 299448"/>
                <a:gd name="connsiteY3" fmla="*/ 0 h 28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285298">
                  <a:moveTo>
                    <a:pt x="0" y="285298"/>
                  </a:moveTo>
                  <a:lnTo>
                    <a:pt x="149724" y="285298"/>
                  </a:lnTo>
                  <a:lnTo>
                    <a:pt x="149724" y="0"/>
                  </a:lnTo>
                  <a:lnTo>
                    <a:pt x="299448" y="0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084" tIns="132309" rIns="152085" bIns="13231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82EAEC59-3CD8-40F7-94A1-C2EABBCBE08E}"/>
                </a:ext>
              </a:extLst>
            </p:cNvPr>
            <p:cNvSpPr/>
            <p:nvPr/>
          </p:nvSpPr>
          <p:spPr>
            <a:xfrm>
              <a:off x="3605604" y="2782249"/>
              <a:ext cx="299448" cy="855894"/>
            </a:xfrm>
            <a:custGeom>
              <a:avLst/>
              <a:gdLst>
                <a:gd name="connsiteX0" fmla="*/ 0 w 299448"/>
                <a:gd name="connsiteY0" fmla="*/ 855894 h 855894"/>
                <a:gd name="connsiteX1" fmla="*/ 149724 w 299448"/>
                <a:gd name="connsiteY1" fmla="*/ 855894 h 855894"/>
                <a:gd name="connsiteX2" fmla="*/ 149724 w 299448"/>
                <a:gd name="connsiteY2" fmla="*/ 0 h 855894"/>
                <a:gd name="connsiteX3" fmla="*/ 299448 w 299448"/>
                <a:gd name="connsiteY3" fmla="*/ 0 h 85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855894">
                  <a:moveTo>
                    <a:pt x="0" y="855894"/>
                  </a:moveTo>
                  <a:lnTo>
                    <a:pt x="149724" y="855894"/>
                  </a:lnTo>
                  <a:lnTo>
                    <a:pt x="149724" y="0"/>
                  </a:lnTo>
                  <a:lnTo>
                    <a:pt x="299448" y="0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55" tIns="405279" rIns="139755" bIns="40527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B836B9A9-7FD8-43D2-B1ED-4A7F54280205}"/>
                </a:ext>
              </a:extLst>
            </p:cNvPr>
            <p:cNvSpPr/>
            <p:nvPr/>
          </p:nvSpPr>
          <p:spPr>
            <a:xfrm>
              <a:off x="3605604" y="2211653"/>
              <a:ext cx="299448" cy="1426490"/>
            </a:xfrm>
            <a:custGeom>
              <a:avLst/>
              <a:gdLst>
                <a:gd name="connsiteX0" fmla="*/ 0 w 299448"/>
                <a:gd name="connsiteY0" fmla="*/ 1426490 h 1426490"/>
                <a:gd name="connsiteX1" fmla="*/ 149724 w 299448"/>
                <a:gd name="connsiteY1" fmla="*/ 1426490 h 1426490"/>
                <a:gd name="connsiteX2" fmla="*/ 149724 w 299448"/>
                <a:gd name="connsiteY2" fmla="*/ 0 h 1426490"/>
                <a:gd name="connsiteX3" fmla="*/ 299448 w 299448"/>
                <a:gd name="connsiteY3" fmla="*/ 0 h 142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1426490">
                  <a:moveTo>
                    <a:pt x="0" y="1426490"/>
                  </a:moveTo>
                  <a:lnTo>
                    <a:pt x="149724" y="1426490"/>
                  </a:lnTo>
                  <a:lnTo>
                    <a:pt x="149724" y="0"/>
                  </a:lnTo>
                  <a:lnTo>
                    <a:pt x="299448" y="0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985" tIns="676806" rIns="125984" bIns="67680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13FF66B1-83EB-4425-A46F-A91F67A5787B}"/>
                </a:ext>
              </a:extLst>
            </p:cNvPr>
            <p:cNvSpPr/>
            <p:nvPr/>
          </p:nvSpPr>
          <p:spPr>
            <a:xfrm>
              <a:off x="3605604" y="1641057"/>
              <a:ext cx="299448" cy="1997087"/>
            </a:xfrm>
            <a:custGeom>
              <a:avLst/>
              <a:gdLst>
                <a:gd name="connsiteX0" fmla="*/ 0 w 299448"/>
                <a:gd name="connsiteY0" fmla="*/ 1997087 h 1997087"/>
                <a:gd name="connsiteX1" fmla="*/ 149724 w 299448"/>
                <a:gd name="connsiteY1" fmla="*/ 1997087 h 1997087"/>
                <a:gd name="connsiteX2" fmla="*/ 149724 w 299448"/>
                <a:gd name="connsiteY2" fmla="*/ 0 h 1997087"/>
                <a:gd name="connsiteX3" fmla="*/ 299448 w 299448"/>
                <a:gd name="connsiteY3" fmla="*/ 0 h 199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1997087">
                  <a:moveTo>
                    <a:pt x="0" y="1997087"/>
                  </a:moveTo>
                  <a:lnTo>
                    <a:pt x="149724" y="1997087"/>
                  </a:lnTo>
                  <a:lnTo>
                    <a:pt x="149724" y="0"/>
                  </a:lnTo>
                  <a:lnTo>
                    <a:pt x="299448" y="0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939" tIns="948058" rIns="111939" bIns="94805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689990FC-3462-4765-B016-496B0A40E6C4}"/>
                </a:ext>
              </a:extLst>
            </p:cNvPr>
            <p:cNvSpPr/>
            <p:nvPr/>
          </p:nvSpPr>
          <p:spPr>
            <a:xfrm>
              <a:off x="3605604" y="1070460"/>
              <a:ext cx="299448" cy="2567683"/>
            </a:xfrm>
            <a:custGeom>
              <a:avLst/>
              <a:gdLst>
                <a:gd name="connsiteX0" fmla="*/ 0 w 299448"/>
                <a:gd name="connsiteY0" fmla="*/ 2567683 h 2567683"/>
                <a:gd name="connsiteX1" fmla="*/ 149724 w 299448"/>
                <a:gd name="connsiteY1" fmla="*/ 2567683 h 2567683"/>
                <a:gd name="connsiteX2" fmla="*/ 149724 w 299448"/>
                <a:gd name="connsiteY2" fmla="*/ 0 h 2567683"/>
                <a:gd name="connsiteX3" fmla="*/ 299448 w 299448"/>
                <a:gd name="connsiteY3" fmla="*/ 0 h 25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48" h="2567683">
                  <a:moveTo>
                    <a:pt x="0" y="2567683"/>
                  </a:moveTo>
                  <a:lnTo>
                    <a:pt x="149724" y="2567683"/>
                  </a:lnTo>
                  <a:lnTo>
                    <a:pt x="149724" y="0"/>
                  </a:lnTo>
                  <a:lnTo>
                    <a:pt x="299448" y="0"/>
                  </a:lnTo>
                </a:path>
              </a:pathLst>
            </a:custGeom>
            <a:grp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797" tIns="1219215" rIns="97797" bIns="12192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018BC6DC-10AA-4796-8185-D99C3F9C7CA3}"/>
                </a:ext>
              </a:extLst>
            </p:cNvPr>
            <p:cNvSpPr/>
            <p:nvPr/>
          </p:nvSpPr>
          <p:spPr>
            <a:xfrm rot="16200000">
              <a:off x="1008683" y="1763931"/>
              <a:ext cx="1483928" cy="3709914"/>
            </a:xfrm>
            <a:custGeom>
              <a:avLst/>
              <a:gdLst>
                <a:gd name="connsiteX0" fmla="*/ 0 w 4878514"/>
                <a:gd name="connsiteY0" fmla="*/ 0 h 950777"/>
                <a:gd name="connsiteX1" fmla="*/ 4878514 w 4878514"/>
                <a:gd name="connsiteY1" fmla="*/ 0 h 950777"/>
                <a:gd name="connsiteX2" fmla="*/ 4878514 w 4878514"/>
                <a:gd name="connsiteY2" fmla="*/ 950777 h 950777"/>
                <a:gd name="connsiteX3" fmla="*/ 0 w 4878514"/>
                <a:gd name="connsiteY3" fmla="*/ 950777 h 950777"/>
                <a:gd name="connsiteX4" fmla="*/ 0 w 4878514"/>
                <a:gd name="connsiteY4" fmla="*/ 0 h 95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514" h="950777">
                  <a:moveTo>
                    <a:pt x="0" y="0"/>
                  </a:moveTo>
                  <a:lnTo>
                    <a:pt x="4878514" y="0"/>
                  </a:lnTo>
                  <a:lnTo>
                    <a:pt x="4878514" y="950777"/>
                  </a:lnTo>
                  <a:lnTo>
                    <a:pt x="0" y="950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vert" wrap="square" lIns="15239" tIns="15239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ФУНКЦИОНАЛЬНАЯ ГРАМОТНОСТЬ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CAD1A3F5-4BCB-4678-83F7-E235A1E46FA6}"/>
                </a:ext>
              </a:extLst>
            </p:cNvPr>
            <p:cNvSpPr/>
            <p:nvPr/>
          </p:nvSpPr>
          <p:spPr>
            <a:xfrm>
              <a:off x="3905053" y="842222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 smtClean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Читательская грамотность</a:t>
              </a:r>
              <a:endParaRPr lang="ru-RU" sz="2400" b="1" kern="1200" dirty="0">
                <a:solidFill>
                  <a:srgbClr val="1138D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7A91EA9C-3524-4390-AEAE-142F2C64533E}"/>
                </a:ext>
              </a:extLst>
            </p:cNvPr>
            <p:cNvSpPr/>
            <p:nvPr/>
          </p:nvSpPr>
          <p:spPr>
            <a:xfrm>
              <a:off x="3905053" y="1412818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Математическая грамотность</a:t>
              </a: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78DA5ECD-05A8-42F9-9F87-89FFF5A3D3E9}"/>
                </a:ext>
              </a:extLst>
            </p:cNvPr>
            <p:cNvSpPr/>
            <p:nvPr/>
          </p:nvSpPr>
          <p:spPr>
            <a:xfrm>
              <a:off x="3905053" y="1983415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 smtClean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Естественно-научная </a:t>
              </a:r>
              <a:r>
                <a:rPr lang="ru-RU" sz="2400" b="1" kern="1200" dirty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грамотность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F7C725EA-5182-4C5D-BDA2-9FD8FCC9F3EC}"/>
                </a:ext>
              </a:extLst>
            </p:cNvPr>
            <p:cNvSpPr/>
            <p:nvPr/>
          </p:nvSpPr>
          <p:spPr>
            <a:xfrm>
              <a:off x="3905053" y="2554011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Компьютерная грамотность</a:t>
              </a: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8EECAA17-20FC-4B43-9E73-31B2D32C8AC9}"/>
                </a:ext>
              </a:extLst>
            </p:cNvPr>
            <p:cNvSpPr/>
            <p:nvPr/>
          </p:nvSpPr>
          <p:spPr>
            <a:xfrm>
              <a:off x="3905052" y="3104828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Юридическая грамотность</a:t>
              </a: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BF37AFC4-8648-4DAB-AD9A-554B6437EE6A}"/>
                </a:ext>
              </a:extLst>
            </p:cNvPr>
            <p:cNvSpPr/>
            <p:nvPr/>
          </p:nvSpPr>
          <p:spPr>
            <a:xfrm>
              <a:off x="3905053" y="3695204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Экономическая грамотность</a:t>
              </a: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15397ADA-086E-43DA-842D-192939F63BCC}"/>
                </a:ext>
              </a:extLst>
            </p:cNvPr>
            <p:cNvSpPr/>
            <p:nvPr/>
          </p:nvSpPr>
          <p:spPr>
            <a:xfrm>
              <a:off x="3905053" y="4265800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Экологическая грамотность</a:t>
              </a: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C2F04D6B-B83A-497E-B77A-76B455DA0D50}"/>
                </a:ext>
              </a:extLst>
            </p:cNvPr>
            <p:cNvSpPr/>
            <p:nvPr/>
          </p:nvSpPr>
          <p:spPr>
            <a:xfrm>
              <a:off x="3905053" y="4836396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Грамотность в вопросах здоровья</a:t>
              </a: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E03863AE-D270-44EE-B8B7-5821328B8122}"/>
                </a:ext>
              </a:extLst>
            </p:cNvPr>
            <p:cNvSpPr/>
            <p:nvPr/>
          </p:nvSpPr>
          <p:spPr>
            <a:xfrm>
              <a:off x="3905053" y="5406993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rgbClr val="1138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Грамотность в вопросах семейной жизни</a:t>
              </a: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6CF525E8-5B5E-40D5-8D74-DB2030419F5F}"/>
                </a:ext>
              </a:extLst>
            </p:cNvPr>
            <p:cNvSpPr/>
            <p:nvPr/>
          </p:nvSpPr>
          <p:spPr>
            <a:xfrm>
              <a:off x="3905053" y="5977589"/>
              <a:ext cx="5686161" cy="456477"/>
            </a:xfrm>
            <a:custGeom>
              <a:avLst/>
              <a:gdLst>
                <a:gd name="connsiteX0" fmla="*/ 0 w 5686161"/>
                <a:gd name="connsiteY0" fmla="*/ 0 h 456477"/>
                <a:gd name="connsiteX1" fmla="*/ 5686161 w 5686161"/>
                <a:gd name="connsiteY1" fmla="*/ 0 h 456477"/>
                <a:gd name="connsiteX2" fmla="*/ 5686161 w 5686161"/>
                <a:gd name="connsiteY2" fmla="*/ 456477 h 456477"/>
                <a:gd name="connsiteX3" fmla="*/ 0 w 5686161"/>
                <a:gd name="connsiteY3" fmla="*/ 456477 h 456477"/>
                <a:gd name="connsiteX4" fmla="*/ 0 w 5686161"/>
                <a:gd name="connsiteY4" fmla="*/ 0 h 4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161" h="456477">
                  <a:moveTo>
                    <a:pt x="0" y="0"/>
                  </a:moveTo>
                  <a:lnTo>
                    <a:pt x="5686161" y="0"/>
                  </a:lnTo>
                  <a:lnTo>
                    <a:pt x="5686161" y="456477"/>
                  </a:lnTo>
                  <a:lnTo>
                    <a:pt x="0" y="456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0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102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37271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-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создание собственных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мыслей при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мыслей других людей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Рубакин Н.А. (книговед, писатель)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00174"/>
            <a:ext cx="850112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вид речевой деятельности, коммуникативно-познавательной, направленный на смысловое восприятие графически зафиксированного текста, с целью получения и переработки письменной информации.  (Сайт «Национальная педагогическая энциклопедия»)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чтение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чтение с целью поиска информации для решения конкретной задачи или выполнения определённого задания. В нём применяются приёмы сканирования и аналитического чтения (в различных сочетаниях).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чтение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требует осмысления полученной информации, её интерпретации, оценки и создания собственных смыслов.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определению PISA) – это способность человека понимать и использовать письменные тексты, размышлять о них и заниматься чтением для достижения своих целей, расширения своих знаний и возможностей, для участия в социальной жизни.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9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rpinchiksg\Desktop\Screenshot_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266" y="1787854"/>
            <a:ext cx="4833316" cy="46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2011" y="6065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0042"/>
            <a:ext cx="6056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российских учащихся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00" y="2192056"/>
            <a:ext cx="3830491" cy="26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9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571480"/>
          <a:ext cx="78581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571636"/>
                <a:gridCol w="1714512"/>
                <a:gridCol w="1500198"/>
                <a:gridCol w="2000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Кол-во стран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Балл/место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Макс.балл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Миним</a:t>
                      </a:r>
                      <a:r>
                        <a:rPr lang="ru-RU" sz="2400" dirty="0" smtClean="0"/>
                        <a:t> балл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462/27-29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546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396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442 /32-34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543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375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440/37-40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556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556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459/41-43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539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314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2012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475/38-42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570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384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2015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495/19-30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535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347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479/26-36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555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380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034" y="4572008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Средний результат российских 15-летних учащихся по читательской грамотности в 2018 году составил 479 баллов, что статистически ниже среднего результата для учащихся стран ОЭСР (487 балла).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74345"/>
            <a:ext cx="821537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Новые умения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Осмысливать и оценивать содержание и форму текста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Оценивать содержание текста или его элементов (примеров, аргументов, иллюстраций и т.п.) относительно целей автора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Оценивать форму текста (структуру, стиль и т.д.), целесообразность использованных автором приемов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Понимать назначение структурной единицы текста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Оценивать полноту, достоверность информации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Обнаруживать противоречия, содержащиеся в одном или нескольких текстах.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Оценивать нейтральность (объективность) источника информации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Различать факт и мнение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4438</Words>
  <PresentationFormat>Экран (4:3)</PresentationFormat>
  <Paragraphs>344</Paragraphs>
  <Slides>24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Формирование функциональной грамотности школьников при работе с текстом на уроках истории</vt:lpstr>
      <vt:lpstr>Слайд 2</vt:lpstr>
      <vt:lpstr>Компетенции, связанные с функциональной грамотностью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школьников при работе с текстом на уроках истории</dc:title>
  <dc:creator>Julia</dc:creator>
  <cp:lastModifiedBy>Julia</cp:lastModifiedBy>
  <cp:revision>4</cp:revision>
  <dcterms:created xsi:type="dcterms:W3CDTF">2021-03-15T18:40:26Z</dcterms:created>
  <dcterms:modified xsi:type="dcterms:W3CDTF">2021-03-16T18:38:31Z</dcterms:modified>
</cp:coreProperties>
</file>