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sldIdLst>
    <p:sldId id="256" r:id="rId2"/>
    <p:sldId id="285" r:id="rId3"/>
    <p:sldId id="286" r:id="rId4"/>
    <p:sldId id="287" r:id="rId5"/>
    <p:sldId id="288" r:id="rId6"/>
    <p:sldId id="289" r:id="rId7"/>
    <p:sldId id="291" r:id="rId8"/>
    <p:sldId id="293" r:id="rId9"/>
    <p:sldId id="294" r:id="rId10"/>
    <p:sldId id="295" r:id="rId11"/>
    <p:sldId id="296" r:id="rId12"/>
    <p:sldId id="297" r:id="rId13"/>
    <p:sldId id="283" r:id="rId14"/>
    <p:sldId id="298" r:id="rId15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419" autoAdjust="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BE5-E4E2-456C-96BA-D27DD0B5BC0F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46F94E2-B240-4EC2-8E42-AC5E1B4DE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25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BE5-E4E2-456C-96BA-D27DD0B5BC0F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6F94E2-B240-4EC2-8E42-AC5E1B4DE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77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BE5-E4E2-456C-96BA-D27DD0B5BC0F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6F94E2-B240-4EC2-8E42-AC5E1B4DE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3212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BE5-E4E2-456C-96BA-D27DD0B5BC0F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6F94E2-B240-4EC2-8E42-AC5E1B4DE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869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BE5-E4E2-456C-96BA-D27DD0B5BC0F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6F94E2-B240-4EC2-8E42-AC5E1B4DE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8308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BE5-E4E2-456C-96BA-D27DD0B5BC0F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6F94E2-B240-4EC2-8E42-AC5E1B4DE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130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BE5-E4E2-456C-96BA-D27DD0B5BC0F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94E2-B240-4EC2-8E42-AC5E1B4DE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442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BE5-E4E2-456C-96BA-D27DD0B5BC0F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94E2-B240-4EC2-8E42-AC5E1B4DE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9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BE5-E4E2-456C-96BA-D27DD0B5BC0F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94E2-B240-4EC2-8E42-AC5E1B4DE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22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BE5-E4E2-456C-96BA-D27DD0B5BC0F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6F94E2-B240-4EC2-8E42-AC5E1B4DE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30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BE5-E4E2-456C-96BA-D27DD0B5BC0F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6F94E2-B240-4EC2-8E42-AC5E1B4DE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472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BE5-E4E2-456C-96BA-D27DD0B5BC0F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6F94E2-B240-4EC2-8E42-AC5E1B4DE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0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BE5-E4E2-456C-96BA-D27DD0B5BC0F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94E2-B240-4EC2-8E42-AC5E1B4DE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60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BE5-E4E2-456C-96BA-D27DD0B5BC0F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94E2-B240-4EC2-8E42-AC5E1B4DE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957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BE5-E4E2-456C-96BA-D27DD0B5BC0F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94E2-B240-4EC2-8E42-AC5E1B4DE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86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BE5-E4E2-456C-96BA-D27DD0B5BC0F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6F94E2-B240-4EC2-8E42-AC5E1B4DE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3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F5BE5-E4E2-456C-96BA-D27DD0B5BC0F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46F94E2-B240-4EC2-8E42-AC5E1B4DE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57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  <p:sldLayoutId id="2147483908" r:id="rId13"/>
    <p:sldLayoutId id="2147483909" r:id="rId14"/>
    <p:sldLayoutId id="2147483910" r:id="rId15"/>
    <p:sldLayoutId id="21474839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44630" y="2034044"/>
            <a:ext cx="8915399" cy="2262781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  <a:t>Порядок предоставления социальной услуги по  обеспечению  одноразовым питанием  за </a:t>
            </a:r>
            <a:r>
              <a:rPr lang="ru-RU" sz="4800" b="1" i="1" smtClean="0">
                <a:solidFill>
                  <a:schemeClr val="accent1">
                    <a:lumMod val="75000"/>
                  </a:schemeClr>
                </a:solidFill>
              </a:rPr>
              <a:t>частичную плату</a:t>
            </a:r>
            <a:endParaRPr lang="ru-RU" sz="4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08153" y="4777379"/>
            <a:ext cx="8915399" cy="1126283"/>
          </a:xfrm>
        </p:spPr>
        <p:txBody>
          <a:bodyPr>
            <a:noAutofit/>
          </a:bodyPr>
          <a:lstStyle/>
          <a:p>
            <a:pPr algn="r"/>
            <a:r>
              <a:rPr lang="ru-RU" sz="2000" b="1" i="1" dirty="0" smtClean="0">
                <a:solidFill>
                  <a:schemeClr val="tx1"/>
                </a:solidFill>
              </a:rPr>
              <a:t> </a:t>
            </a:r>
            <a:r>
              <a:rPr lang="ru-RU" sz="2000" b="1" i="1" dirty="0" smtClean="0">
                <a:solidFill>
                  <a:schemeClr val="tx1"/>
                </a:solidFill>
              </a:rPr>
              <a:t>г.</a:t>
            </a: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</a:rPr>
              <a:t>МОУ Кузнечихинская СШ ЯМР</a:t>
            </a:r>
            <a:endParaRPr lang="ru-RU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97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565" y="188258"/>
            <a:ext cx="10818812" cy="65352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Основаниями </a:t>
            </a:r>
            <a:r>
              <a:rPr lang="ru-RU" b="1" dirty="0"/>
              <a:t>для отказа в предоставлении социальной услуги являются:</a:t>
            </a:r>
          </a:p>
          <a:p>
            <a:pPr lvl="0"/>
            <a:r>
              <a:rPr lang="ru-RU" dirty="0"/>
              <a:t>обращение с заявлением лица, не относящегося к категории заявителей, указанных в пункте 2.1 данного раздела Порядка;</a:t>
            </a:r>
          </a:p>
          <a:p>
            <a:pPr lvl="0"/>
            <a:r>
              <a:rPr lang="ru-RU" dirty="0"/>
              <a:t>непредставление заявителем документов, </a:t>
            </a:r>
            <a:r>
              <a:rPr lang="ru-RU" dirty="0" smtClean="0"/>
              <a:t>или </a:t>
            </a:r>
            <a:r>
              <a:rPr lang="ru-RU" dirty="0"/>
              <a:t>представление неполного комплекта указанных документов;</a:t>
            </a:r>
          </a:p>
          <a:p>
            <a:pPr lvl="0"/>
            <a:r>
              <a:rPr lang="ru-RU" dirty="0"/>
              <a:t>представление заявителем документов, содержащих неполные и (или) недостоверные сведения, выполненных карандашом и (или) имеющих подчистки либо приписки, зачёркнутые </a:t>
            </a:r>
            <a:endParaRPr lang="ru-RU" dirty="0" smtClean="0"/>
          </a:p>
          <a:p>
            <a:pPr lvl="0"/>
            <a:r>
              <a:rPr lang="ru-RU" dirty="0" smtClean="0"/>
              <a:t>исправления</a:t>
            </a:r>
            <a:r>
              <a:rPr lang="ru-RU" dirty="0"/>
              <a:t>, а также не соответствующих следующим требованиям: фамилия, имя и отчество заявителя, адрес места жительства написаны полностью, заполнены все необходимые реквизиты, документы не имеют повреждений, наличие которых позволяет неоднозначно истолковать их содержание;</a:t>
            </a:r>
          </a:p>
          <a:p>
            <a:pPr lvl="0"/>
            <a:r>
              <a:rPr lang="ru-RU" dirty="0"/>
              <a:t>превышение размера среднедушевого дохода семьи</a:t>
            </a:r>
            <a:r>
              <a:rPr lang="ru-RU" dirty="0" smtClean="0"/>
              <a:t>,</a:t>
            </a:r>
            <a:endParaRPr lang="ru-RU" dirty="0"/>
          </a:p>
          <a:p>
            <a:pPr lvl="0"/>
            <a:r>
              <a:rPr lang="ru-RU" dirty="0"/>
              <a:t>получение социальной услуги другим родителем (законным представителем) обучающегося;</a:t>
            </a:r>
          </a:p>
          <a:p>
            <a:pPr lvl="0"/>
            <a:r>
              <a:rPr lang="ru-RU" dirty="0"/>
              <a:t>получение социальной услуги по обеспечению бесплатным питанием в соответствии со статьёй 63 Социального кодекса;</a:t>
            </a:r>
          </a:p>
          <a:p>
            <a:r>
              <a:rPr lang="ru-RU" dirty="0"/>
              <a:t>наличие в составе семьи трудоспособных граждан в трудоспособном возрасте (не моложе 18 лет), не имеющих работу (доходного занятия), не зарегистрированных в качестве безработных в органах государственной службы занятости и не имеющих объективных причин невозможности ведения трудовой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4262135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4365" y="685800"/>
            <a:ext cx="10200247" cy="5997388"/>
          </a:xfrm>
        </p:spPr>
        <p:txBody>
          <a:bodyPr/>
          <a:lstStyle/>
          <a:p>
            <a:pPr marL="0" indent="0">
              <a:buNone/>
            </a:pPr>
            <a:r>
              <a:rPr lang="ru-RU" sz="2400" b="1" u="sng" dirty="0" smtClean="0"/>
              <a:t>Размер </a:t>
            </a:r>
            <a:r>
              <a:rPr lang="ru-RU" sz="2400" b="1" u="sng" dirty="0"/>
              <a:t>среднедушевого дохода семьи, приходящийся на каждого члена семьи заявителя в месяц (</a:t>
            </a:r>
            <a:r>
              <a:rPr lang="ru-RU" sz="2400" b="1" u="sng" dirty="0" err="1"/>
              <a:t>Оср</a:t>
            </a:r>
            <a:r>
              <a:rPr lang="ru-RU" sz="2400" b="1" u="sng" dirty="0"/>
              <a:t>), определяется по формуле</a:t>
            </a:r>
            <a:r>
              <a:rPr lang="ru-RU" sz="2000" b="1" dirty="0"/>
              <a:t>:</a:t>
            </a:r>
          </a:p>
          <a:p>
            <a:pPr marL="0" indent="0">
              <a:buNone/>
            </a:pPr>
            <a:r>
              <a:rPr lang="ru-RU" sz="2000" b="1" dirty="0" err="1"/>
              <a:t>Оср</a:t>
            </a:r>
            <a:r>
              <a:rPr lang="ru-RU" sz="2000" b="1" dirty="0"/>
              <a:t> = (</a:t>
            </a:r>
            <a:r>
              <a:rPr lang="ru-RU" sz="2000" b="1" dirty="0" err="1"/>
              <a:t>Осов</a:t>
            </a:r>
            <a:r>
              <a:rPr lang="ru-RU" sz="2000" b="1" dirty="0"/>
              <a:t>/$)/З, где: </a:t>
            </a:r>
            <a:endParaRPr lang="en-US" sz="2000" b="1" dirty="0" smtClean="0"/>
          </a:p>
          <a:p>
            <a:pPr marL="0" indent="0">
              <a:buNone/>
            </a:pPr>
            <a:r>
              <a:rPr lang="ru-RU" sz="2000" b="1" dirty="0" err="1" smtClean="0"/>
              <a:t>Осов</a:t>
            </a:r>
            <a:r>
              <a:rPr lang="ru-RU" sz="2000" b="1" dirty="0" smtClean="0"/>
              <a:t> </a:t>
            </a:r>
            <a:r>
              <a:rPr lang="ru-RU" sz="2000" b="1" dirty="0"/>
              <a:t>— совокупный доход семьи заявителя за 3 календарных месяца, предшествующих месяцу подачи заявления; </a:t>
            </a:r>
          </a:p>
          <a:p>
            <a:pPr marL="0" indent="0">
              <a:buNone/>
            </a:pPr>
            <a:r>
              <a:rPr lang="en-US" sz="2000" b="1" dirty="0"/>
              <a:t>S</a:t>
            </a:r>
            <a:r>
              <a:rPr lang="ru-RU" sz="2000" b="1" dirty="0" smtClean="0"/>
              <a:t>— </a:t>
            </a:r>
            <a:r>
              <a:rPr lang="ru-RU" sz="2000" b="1" dirty="0"/>
              <a:t>количество членов семьи заявителя</a:t>
            </a:r>
            <a:r>
              <a:rPr lang="ru-RU" sz="2000" b="1" dirty="0" smtClean="0"/>
              <a:t>;</a:t>
            </a:r>
            <a:endParaRPr lang="en-US" sz="2000" b="1" dirty="0"/>
          </a:p>
          <a:p>
            <a:pPr marL="0" indent="0">
              <a:buNone/>
            </a:pPr>
            <a:r>
              <a:rPr lang="ru-RU" sz="2000" b="1" dirty="0" smtClean="0"/>
              <a:t>3 </a:t>
            </a:r>
            <a:r>
              <a:rPr lang="ru-RU" sz="2000" b="1" dirty="0"/>
              <a:t>— количество календарных месяцев, предшествующих месяцу подачи заявления.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663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4024" y="793376"/>
            <a:ext cx="10240588" cy="54057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Ответственность </a:t>
            </a:r>
            <a:r>
              <a:rPr lang="ru-RU" sz="4000" b="1" dirty="0"/>
              <a:t>за достоверность документов, представленных для получения социальной услуги, несёт заявитель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738437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849450"/>
            <a:ext cx="8915399" cy="226278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8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Приём заявлений: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Понедельник – пятница</a:t>
            </a:r>
          </a:p>
          <a:p>
            <a:r>
              <a:rPr lang="ru-RU" sz="2800" b="1" dirty="0" smtClean="0"/>
              <a:t>8.30 – 14.30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55209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126273"/>
            <a:ext cx="8915400" cy="47849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ПРИКАЗ</a:t>
            </a:r>
            <a:endParaRPr lang="ru-RU" sz="2400" b="1" dirty="0"/>
          </a:p>
          <a:p>
            <a:pPr marL="0" indent="0" algn="ctr">
              <a:buNone/>
            </a:pPr>
            <a:r>
              <a:rPr lang="ru-RU" sz="2400" b="1" dirty="0" smtClean="0"/>
              <a:t>ДЕПАРТАМЕНТ </a:t>
            </a:r>
            <a:r>
              <a:rPr lang="ru-RU" sz="2400" b="1" dirty="0"/>
              <a:t>ОБРАЗОВАНИЯ ЯРОСЛАВСКОЙ </a:t>
            </a:r>
            <a:r>
              <a:rPr lang="ru-RU" sz="2400" b="1" dirty="0" smtClean="0"/>
              <a:t>ОБЛАСТИ:</a:t>
            </a:r>
            <a:endParaRPr lang="ru-RU" sz="2400" b="1" dirty="0"/>
          </a:p>
          <a:p>
            <a:pPr marL="0" indent="0" algn="ctr">
              <a:buNone/>
            </a:pPr>
            <a:r>
              <a:rPr lang="ru-RU" sz="2400" b="1" dirty="0" smtClean="0"/>
              <a:t>    Внести </a:t>
            </a:r>
            <a:r>
              <a:rPr lang="ru-RU" sz="2400" b="1" dirty="0"/>
              <a:t>в приказ департамента образования Ярославской области от 26.02.2015 № 13-ни </a:t>
            </a:r>
            <a:endParaRPr lang="ru-RU" sz="2400" b="1" dirty="0" smtClean="0"/>
          </a:p>
          <a:p>
            <a:pPr marL="0" indent="0" algn="ctr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«</a:t>
            </a:r>
            <a:r>
              <a:rPr lang="ru-RU" sz="2400" b="1" dirty="0"/>
              <a:t>Об утверждении Порядка предоставления социальной услуги по обеспечению одноразовым питанием за частичную плату</a:t>
            </a:r>
            <a:r>
              <a:rPr lang="ru-RU" sz="2400" b="1" dirty="0" smtClean="0"/>
              <a:t>».</a:t>
            </a:r>
            <a:endParaRPr lang="ru-RU" sz="2400" b="1" dirty="0"/>
          </a:p>
          <a:p>
            <a:pPr marL="0" indent="0" algn="ctr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767326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0780" y="296819"/>
            <a:ext cx="9553149" cy="56547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/>
              <a:t>Социальная </a:t>
            </a:r>
            <a:r>
              <a:rPr lang="ru-RU" sz="2800" b="1" dirty="0"/>
              <a:t>услуга </a:t>
            </a:r>
            <a:r>
              <a:rPr lang="ru-RU" sz="2800" b="1" dirty="0" smtClean="0"/>
              <a:t>предоставляется  </a:t>
            </a:r>
            <a:r>
              <a:rPr lang="ru-RU" sz="2800" b="1" u="sng" dirty="0" smtClean="0"/>
              <a:t>обучающимся 1-4 классов </a:t>
            </a:r>
            <a:r>
              <a:rPr lang="ru-RU" sz="2800" b="1" dirty="0" smtClean="0"/>
              <a:t>(</a:t>
            </a:r>
            <a:r>
              <a:rPr lang="ru-RU" sz="2800" b="1" dirty="0"/>
              <a:t>за исключением лиц, имеющих право на получение социальной услуги по обеспечению бесплатным питанием в соответствии со статьей 63 Социального кодекса), в случае если размер </a:t>
            </a:r>
            <a:r>
              <a:rPr lang="ru-RU" sz="2800" b="1" u="sng" dirty="0"/>
              <a:t>среднедушевого дохода семьи не превышает 1,5-кратную величину прожиточного минимума </a:t>
            </a:r>
            <a:r>
              <a:rPr lang="ru-RU" sz="2800" b="1" dirty="0"/>
              <a:t>трудоспособного населения, </a:t>
            </a:r>
            <a:r>
              <a:rPr lang="ru-RU" sz="2800" b="1" dirty="0" smtClean="0"/>
              <a:t>установленную в Ярославской области, за второй квартал года, предшествующего году обращения за получением социальной услуги, </a:t>
            </a:r>
            <a:r>
              <a:rPr lang="ru-RU" sz="2800" b="1" u="sng" dirty="0" smtClean="0"/>
              <a:t>15975 рублей</a:t>
            </a:r>
            <a:endParaRPr lang="ru-RU" sz="2800" b="1" u="sng" dirty="0"/>
          </a:p>
        </p:txBody>
      </p:sp>
    </p:spTree>
    <p:extLst>
      <p:ext uri="{BB962C8B-B14F-4D97-AF65-F5344CB8AC3E}">
        <p14:creationId xmlns:p14="http://schemas.microsoft.com/office/powerpoint/2010/main" val="398099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4129" y="295835"/>
            <a:ext cx="8915400" cy="5454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u="sng" dirty="0" smtClean="0"/>
              <a:t>Для расчёта </a:t>
            </a:r>
            <a:r>
              <a:rPr lang="ru-RU" sz="2800" b="1" u="sng" dirty="0"/>
              <a:t>среднедушевого дохода семьи к членам </a:t>
            </a:r>
            <a:r>
              <a:rPr lang="ru-RU" sz="2800" b="1" u="sng" dirty="0" smtClean="0"/>
              <a:t>семьи относятся</a:t>
            </a:r>
            <a:r>
              <a:rPr lang="ru-RU" sz="2800" u="sng" dirty="0" smtClean="0"/>
              <a:t>:</a:t>
            </a:r>
          </a:p>
          <a:p>
            <a:pPr marL="0" indent="0">
              <a:buNone/>
            </a:pPr>
            <a:r>
              <a:rPr lang="ru-RU" sz="2800" b="1" dirty="0" smtClean="0"/>
              <a:t>совместно </a:t>
            </a:r>
            <a:r>
              <a:rPr lang="ru-RU" sz="2800" b="1" dirty="0"/>
              <a:t>проживающие </a:t>
            </a:r>
            <a:r>
              <a:rPr lang="ru-RU" sz="2800" b="1" dirty="0" smtClean="0"/>
              <a:t>супруги </a:t>
            </a:r>
            <a:r>
              <a:rPr lang="ru-RU" sz="2800" b="1" dirty="0"/>
              <a:t>(усыновители, опекуны (попечители), в том числе приёмные родители</a:t>
            </a:r>
            <a:r>
              <a:rPr lang="ru-RU" sz="2800" b="1" dirty="0" smtClean="0"/>
              <a:t>),</a:t>
            </a:r>
          </a:p>
          <a:p>
            <a:pPr marL="0" indent="0">
              <a:buNone/>
            </a:pPr>
            <a:r>
              <a:rPr lang="ru-RU" sz="2800" b="1" dirty="0" smtClean="0"/>
              <a:t> </a:t>
            </a:r>
            <a:r>
              <a:rPr lang="ru-RU" sz="2800" b="1" dirty="0"/>
              <a:t>их несовершеннолетние дети: сыновья и дочери (усыновлённые (удочерённые)), пасынки и падчерицы, дети, находящиеся под опекой (попечительством), в том числе в приёмной семье, 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а </a:t>
            </a:r>
            <a:r>
              <a:rPr lang="ru-RU" sz="2800" b="1" dirty="0"/>
              <a:t>также инвалиды с детства старше 18 лет и инвалиды [ группы старше 18 лет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48591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13317"/>
            <a:ext cx="8915400" cy="52979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u="sng" dirty="0" smtClean="0"/>
              <a:t>Расчёт </a:t>
            </a:r>
            <a:r>
              <a:rPr lang="ru-RU" sz="2800" b="1" u="sng" dirty="0"/>
              <a:t>среднедушевого дохода </a:t>
            </a:r>
            <a:r>
              <a:rPr lang="ru-RU" sz="2800" b="1" u="sng" dirty="0" smtClean="0"/>
              <a:t>семьи: </a:t>
            </a:r>
          </a:p>
          <a:p>
            <a:pPr marL="0" indent="0">
              <a:buNone/>
            </a:pPr>
            <a:r>
              <a:rPr lang="ru-RU" sz="2800" b="1" dirty="0" smtClean="0"/>
              <a:t>сумма </a:t>
            </a:r>
            <a:r>
              <a:rPr lang="ru-RU" sz="2800" b="1" dirty="0"/>
              <a:t>доходов членов семьи за три последних календарных месяца, предшествующих месяцу подачи </a:t>
            </a:r>
            <a:r>
              <a:rPr lang="ru-RU" sz="2800" b="1" dirty="0" smtClean="0"/>
              <a:t>заявления.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При расчёте среднедушевого дохода семьи учитывается сумма доходов каждого члена семьи, полученных как в денежной, так и в натуральной форме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896661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9893" y="205642"/>
            <a:ext cx="10119565" cy="58097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u="sng" dirty="0"/>
              <a:t>Для получения социальной </a:t>
            </a:r>
            <a:r>
              <a:rPr lang="ru-RU" sz="2000" b="1" u="sng" dirty="0" smtClean="0"/>
              <a:t>услуги, </a:t>
            </a:r>
            <a:r>
              <a:rPr lang="ru-RU" sz="2000" b="1" u="sng" dirty="0"/>
              <a:t>заявитель представляет </a:t>
            </a:r>
            <a:r>
              <a:rPr lang="ru-RU" sz="2000" b="1" u="sng" dirty="0" smtClean="0"/>
              <a:t>следующие </a:t>
            </a:r>
            <a:r>
              <a:rPr lang="ru-RU" sz="2000" b="1" u="sng" dirty="0"/>
              <a:t>документы:</a:t>
            </a:r>
          </a:p>
          <a:p>
            <a:r>
              <a:rPr lang="en-US" sz="2000" b="1" dirty="0" err="1" smtClean="0"/>
              <a:t>Заявление</a:t>
            </a:r>
            <a:r>
              <a:rPr lang="en-US" sz="2000" b="1" dirty="0" smtClean="0"/>
              <a:t> </a:t>
            </a:r>
            <a:r>
              <a:rPr lang="en-US" sz="2000" b="1" dirty="0" err="1"/>
              <a:t>на</a:t>
            </a:r>
            <a:r>
              <a:rPr lang="en-US" sz="2000" b="1" dirty="0"/>
              <a:t> </a:t>
            </a:r>
            <a:r>
              <a:rPr lang="en-US" sz="2000" b="1" dirty="0" err="1"/>
              <a:t>имя</a:t>
            </a:r>
            <a:r>
              <a:rPr lang="en-US" sz="2000" b="1" dirty="0"/>
              <a:t> </a:t>
            </a:r>
            <a:r>
              <a:rPr lang="en-US" sz="2000" b="1" dirty="0" err="1"/>
              <a:t>руководителя</a:t>
            </a:r>
            <a:r>
              <a:rPr lang="en-US" sz="2000" b="1" dirty="0"/>
              <a:t> </a:t>
            </a:r>
            <a:r>
              <a:rPr lang="ru-RU" sz="2000" b="1" dirty="0" smtClean="0"/>
              <a:t>ОУ</a:t>
            </a:r>
            <a:r>
              <a:rPr lang="en-US" sz="2000" b="1" dirty="0" smtClean="0"/>
              <a:t>.</a:t>
            </a:r>
            <a:endParaRPr lang="ru-RU" sz="2000" b="1" dirty="0"/>
          </a:p>
          <a:p>
            <a:r>
              <a:rPr lang="ru-RU" sz="2000" b="1" dirty="0" smtClean="0"/>
              <a:t>П</a:t>
            </a:r>
            <a:r>
              <a:rPr lang="en-US" sz="2000" b="1" dirty="0" err="1" smtClean="0"/>
              <a:t>аспорт</a:t>
            </a:r>
            <a:r>
              <a:rPr lang="en-US" sz="2000" b="1" dirty="0" smtClean="0"/>
              <a:t> </a:t>
            </a:r>
            <a:r>
              <a:rPr lang="en-US" sz="2000" b="1" dirty="0" err="1"/>
              <a:t>гражданина</a:t>
            </a:r>
            <a:r>
              <a:rPr lang="en-US" sz="2000" b="1" dirty="0"/>
              <a:t> </a:t>
            </a:r>
            <a:r>
              <a:rPr lang="ru-RU" sz="2000" b="1" dirty="0" smtClean="0"/>
              <a:t>РФ</a:t>
            </a:r>
            <a:r>
              <a:rPr lang="en-US" sz="2000" b="1" dirty="0" smtClean="0"/>
              <a:t>;</a:t>
            </a:r>
            <a:endParaRPr lang="ru-RU" sz="2000" b="1" dirty="0"/>
          </a:p>
          <a:p>
            <a:pPr lvl="0"/>
            <a:r>
              <a:rPr lang="ru-RU" sz="2000" b="1" dirty="0"/>
              <a:t>документ, удостоверяющий личность иностранного гражданина (лица без гражданства).</a:t>
            </a:r>
          </a:p>
          <a:p>
            <a:r>
              <a:rPr lang="en-US" sz="2000" b="1" dirty="0" err="1" smtClean="0"/>
              <a:t>Для</a:t>
            </a:r>
            <a:r>
              <a:rPr lang="en-US" sz="2000" b="1" dirty="0" smtClean="0"/>
              <a:t> </a:t>
            </a:r>
            <a:r>
              <a:rPr lang="en-US" sz="2000" b="1" dirty="0" err="1"/>
              <a:t>иностранных</a:t>
            </a:r>
            <a:r>
              <a:rPr lang="en-US" sz="2000" b="1" dirty="0"/>
              <a:t> </a:t>
            </a:r>
            <a:r>
              <a:rPr lang="en-US" sz="2000" b="1" dirty="0" err="1"/>
              <a:t>граждан</a:t>
            </a:r>
            <a:r>
              <a:rPr lang="en-US" sz="2000" b="1" dirty="0"/>
              <a:t> — </a:t>
            </a:r>
            <a:r>
              <a:rPr lang="en-US" sz="2000" b="1" dirty="0" err="1"/>
              <a:t>оригинал</a:t>
            </a:r>
            <a:r>
              <a:rPr lang="en-US" sz="2000" b="1" dirty="0"/>
              <a:t> </a:t>
            </a:r>
            <a:r>
              <a:rPr lang="en-US" sz="2000" b="1" dirty="0" err="1"/>
              <a:t>документа</a:t>
            </a:r>
            <a:r>
              <a:rPr lang="en-US" sz="2000" b="1" dirty="0"/>
              <a:t>, </a:t>
            </a:r>
            <a:r>
              <a:rPr lang="en-US" sz="2000" b="1" dirty="0" err="1"/>
              <a:t>подтверждающего</a:t>
            </a:r>
            <a:r>
              <a:rPr lang="en-US" sz="2000" b="1" dirty="0"/>
              <a:t> </a:t>
            </a:r>
            <a:r>
              <a:rPr lang="en-US" sz="2000" b="1" dirty="0" err="1"/>
              <a:t>право</a:t>
            </a:r>
            <a:r>
              <a:rPr lang="en-US" sz="2000" b="1" dirty="0"/>
              <a:t> </a:t>
            </a:r>
            <a:r>
              <a:rPr lang="en-US" sz="2000" b="1" dirty="0" err="1"/>
              <a:t>на</a:t>
            </a:r>
            <a:r>
              <a:rPr lang="en-US" sz="2000" b="1" dirty="0"/>
              <a:t> </a:t>
            </a:r>
            <a:r>
              <a:rPr lang="en-US" sz="2000" b="1" dirty="0" err="1"/>
              <a:t>проживание</a:t>
            </a:r>
            <a:r>
              <a:rPr lang="en-US" sz="2000" b="1" dirty="0"/>
              <a:t> </a:t>
            </a:r>
            <a:r>
              <a:rPr lang="en-US" sz="2000" b="1" dirty="0" err="1"/>
              <a:t>или</a:t>
            </a:r>
            <a:r>
              <a:rPr lang="en-US" sz="2000" b="1" dirty="0"/>
              <a:t> </a:t>
            </a:r>
            <a:r>
              <a:rPr lang="en-US" sz="2000" b="1" dirty="0" err="1"/>
              <a:t>пребывание</a:t>
            </a:r>
            <a:r>
              <a:rPr lang="en-US" sz="2000" b="1" dirty="0"/>
              <a:t> в </a:t>
            </a:r>
            <a:r>
              <a:rPr lang="ru-RU" sz="2000" b="1" dirty="0" smtClean="0"/>
              <a:t>РФ</a:t>
            </a:r>
            <a:r>
              <a:rPr lang="en-US" sz="2000" b="1" dirty="0" smtClean="0"/>
              <a:t>.</a:t>
            </a:r>
            <a:endParaRPr lang="ru-RU" sz="2000" b="1" dirty="0"/>
          </a:p>
          <a:p>
            <a:r>
              <a:rPr lang="en-US" sz="2000" b="1" dirty="0" err="1" smtClean="0"/>
              <a:t>Документ</a:t>
            </a:r>
            <a:r>
              <a:rPr lang="en-US" sz="2000" b="1" dirty="0"/>
              <a:t>, </a:t>
            </a:r>
            <a:r>
              <a:rPr lang="en-US" sz="2000" b="1" dirty="0" err="1"/>
              <a:t>подтверждающий</a:t>
            </a:r>
            <a:r>
              <a:rPr lang="en-US" sz="2000" b="1" dirty="0"/>
              <a:t> </a:t>
            </a:r>
            <a:r>
              <a:rPr lang="en-US" sz="2000" b="1" dirty="0" err="1"/>
              <a:t>полномочия</a:t>
            </a:r>
            <a:r>
              <a:rPr lang="en-US" sz="2000" b="1" dirty="0"/>
              <a:t> — </a:t>
            </a:r>
            <a:r>
              <a:rPr lang="en-US" sz="2000" b="1" dirty="0" err="1"/>
              <a:t>законного</a:t>
            </a:r>
            <a:r>
              <a:rPr lang="en-US" sz="2000" b="1" dirty="0"/>
              <a:t> </a:t>
            </a:r>
            <a:r>
              <a:rPr lang="en-US" sz="2000" b="1" dirty="0" err="1"/>
              <a:t>представителя</a:t>
            </a:r>
            <a:r>
              <a:rPr lang="en-US" sz="2000" b="1" dirty="0"/>
              <a:t> </a:t>
            </a:r>
            <a:r>
              <a:rPr lang="en-US" sz="2000" b="1" dirty="0" err="1"/>
              <a:t>ребёнка</a:t>
            </a:r>
            <a:r>
              <a:rPr lang="en-US" sz="2000" b="1" dirty="0"/>
              <a:t>, в </a:t>
            </a:r>
            <a:r>
              <a:rPr lang="en-US" sz="2000" b="1" dirty="0" err="1"/>
              <a:t>случае</a:t>
            </a:r>
            <a:r>
              <a:rPr lang="en-US" sz="2000" b="1" dirty="0"/>
              <a:t> </a:t>
            </a:r>
            <a:r>
              <a:rPr lang="en-US" sz="2000" b="1" dirty="0" err="1"/>
              <a:t>если</a:t>
            </a:r>
            <a:r>
              <a:rPr lang="en-US" sz="2000" b="1" dirty="0"/>
              <a:t> </a:t>
            </a:r>
            <a:r>
              <a:rPr lang="en-US" sz="2000" b="1" dirty="0" err="1"/>
              <a:t>законный</a:t>
            </a:r>
            <a:r>
              <a:rPr lang="en-US" sz="2000" b="1" dirty="0"/>
              <a:t> </a:t>
            </a:r>
            <a:r>
              <a:rPr lang="en-US" sz="2000" b="1" dirty="0" err="1"/>
              <a:t>представитель</a:t>
            </a:r>
            <a:r>
              <a:rPr lang="en-US" sz="2000" b="1" dirty="0"/>
              <a:t> </a:t>
            </a:r>
            <a:r>
              <a:rPr lang="en-US" sz="2000" b="1" dirty="0" err="1"/>
              <a:t>ребёнка</a:t>
            </a:r>
            <a:r>
              <a:rPr lang="en-US" sz="2000" b="1" dirty="0"/>
              <a:t> </a:t>
            </a:r>
            <a:r>
              <a:rPr lang="en-US" sz="2000" b="1" dirty="0" err="1"/>
              <a:t>не</a:t>
            </a:r>
            <a:r>
              <a:rPr lang="en-US" sz="2000" b="1" dirty="0"/>
              <a:t> </a:t>
            </a:r>
            <a:r>
              <a:rPr lang="en-US" sz="2000" b="1" dirty="0" err="1"/>
              <a:t>является</a:t>
            </a:r>
            <a:r>
              <a:rPr lang="en-US" sz="2000" b="1" dirty="0"/>
              <a:t> </a:t>
            </a:r>
            <a:r>
              <a:rPr lang="en-US" sz="2000" b="1" dirty="0" err="1"/>
              <a:t>его</a:t>
            </a:r>
            <a:r>
              <a:rPr lang="en-US" sz="2000" b="1" dirty="0"/>
              <a:t> </a:t>
            </a:r>
            <a:r>
              <a:rPr lang="en-US" sz="2000" b="1" dirty="0" err="1"/>
              <a:t>родителем</a:t>
            </a:r>
            <a:r>
              <a:rPr lang="en-US" sz="2000" b="1" dirty="0"/>
              <a:t>.</a:t>
            </a:r>
            <a:endParaRPr lang="ru-RU" sz="2000" b="1" dirty="0"/>
          </a:p>
          <a:p>
            <a:r>
              <a:rPr lang="en-US" sz="2000" b="1" dirty="0" err="1" smtClean="0"/>
              <a:t>Страховое</a:t>
            </a:r>
            <a:r>
              <a:rPr lang="en-US" sz="2000" b="1" dirty="0" smtClean="0"/>
              <a:t> </a:t>
            </a:r>
            <a:r>
              <a:rPr lang="en-US" sz="2000" b="1" dirty="0" err="1"/>
              <a:t>свидетельство</a:t>
            </a:r>
            <a:r>
              <a:rPr lang="en-US" sz="2000" b="1" dirty="0"/>
              <a:t> </a:t>
            </a:r>
            <a:r>
              <a:rPr lang="en-US" sz="2000" b="1" dirty="0" err="1"/>
              <a:t>государственного</a:t>
            </a:r>
            <a:r>
              <a:rPr lang="en-US" sz="2000" b="1" dirty="0"/>
              <a:t> </a:t>
            </a:r>
            <a:r>
              <a:rPr lang="en-US" sz="2000" b="1" dirty="0" err="1"/>
              <a:t>пенсионного</a:t>
            </a:r>
            <a:r>
              <a:rPr lang="en-US" sz="2000" b="1" dirty="0"/>
              <a:t> </a:t>
            </a:r>
            <a:r>
              <a:rPr lang="en-US" sz="2000" b="1" dirty="0" err="1"/>
              <a:t>страхования</a:t>
            </a:r>
            <a:r>
              <a:rPr lang="en-US" sz="2000" b="1" dirty="0"/>
              <a:t> </a:t>
            </a:r>
            <a:r>
              <a:rPr lang="en-US" sz="2000" b="1" u="sng" dirty="0" err="1"/>
              <a:t>заявителя</a:t>
            </a:r>
            <a:r>
              <a:rPr lang="en-US" sz="2000" b="1" u="sng" dirty="0"/>
              <a:t> и </a:t>
            </a:r>
            <a:r>
              <a:rPr lang="en-US" sz="2000" b="1" u="sng" dirty="0" err="1"/>
              <a:t>ребёнка</a:t>
            </a:r>
            <a:r>
              <a:rPr lang="en-US" sz="2000" b="1" u="sng" dirty="0" smtClean="0"/>
              <a:t>.</a:t>
            </a:r>
            <a:endParaRPr lang="ru-RU" sz="2000" b="1" u="sng" dirty="0" smtClean="0"/>
          </a:p>
          <a:p>
            <a:r>
              <a:rPr lang="en-US" sz="2000" b="1" dirty="0"/>
              <a:t>— в </a:t>
            </a:r>
            <a:r>
              <a:rPr lang="en-US" sz="2000" b="1" dirty="0" err="1"/>
              <a:t>случае</a:t>
            </a:r>
            <a:r>
              <a:rPr lang="en-US" sz="2000" b="1" dirty="0"/>
              <a:t> </a:t>
            </a:r>
            <a:r>
              <a:rPr lang="en-US" sz="2000" b="1" dirty="0" err="1"/>
              <a:t>несоответствия</a:t>
            </a:r>
            <a:r>
              <a:rPr lang="en-US" sz="2000" b="1" dirty="0"/>
              <a:t> </a:t>
            </a:r>
            <a:r>
              <a:rPr lang="en-US" sz="2000" b="1" dirty="0" err="1"/>
              <a:t>фамилии</a:t>
            </a:r>
            <a:r>
              <a:rPr lang="en-US" sz="2000" b="1" dirty="0"/>
              <a:t>, </a:t>
            </a:r>
            <a:r>
              <a:rPr lang="en-US" sz="2000" b="1" dirty="0" err="1"/>
              <a:t>имени</a:t>
            </a:r>
            <a:r>
              <a:rPr lang="en-US" sz="2000" b="1" dirty="0"/>
              <a:t> и (</a:t>
            </a:r>
            <a:r>
              <a:rPr lang="en-US" sz="2000" b="1" dirty="0" err="1"/>
              <a:t>или</a:t>
            </a:r>
            <a:r>
              <a:rPr lang="en-US" sz="2000" b="1" dirty="0"/>
              <a:t>) </a:t>
            </a:r>
            <a:r>
              <a:rPr lang="en-US" sz="2000" b="1" dirty="0" err="1" smtClean="0"/>
              <a:t>отчества</a:t>
            </a:r>
            <a:r>
              <a:rPr lang="ru-RU" sz="2000" b="1" dirty="0" smtClean="0"/>
              <a:t>, документ подтверждающий смену. </a:t>
            </a:r>
          </a:p>
          <a:p>
            <a:r>
              <a:rPr lang="ru-RU" sz="2000" b="1" dirty="0"/>
              <a:t>Д</a:t>
            </a:r>
            <a:r>
              <a:rPr lang="en-US" sz="2000" b="1" dirty="0" err="1" smtClean="0"/>
              <a:t>окументы</a:t>
            </a:r>
            <a:r>
              <a:rPr lang="en-US" sz="2000" b="1" dirty="0"/>
              <a:t>, </a:t>
            </a:r>
            <a:r>
              <a:rPr lang="en-US" sz="2000" b="1" dirty="0" err="1"/>
              <a:t>подтверждающие</a:t>
            </a:r>
            <a:r>
              <a:rPr lang="en-US" sz="2000" b="1" dirty="0"/>
              <a:t> </a:t>
            </a:r>
            <a:r>
              <a:rPr lang="en-US" sz="2000" b="1" dirty="0" err="1"/>
              <a:t>среднедушевой</a:t>
            </a:r>
            <a:r>
              <a:rPr lang="en-US" sz="2000" b="1" dirty="0"/>
              <a:t> </a:t>
            </a:r>
            <a:r>
              <a:rPr lang="en-US" sz="2000" b="1" dirty="0" err="1"/>
              <a:t>доход</a:t>
            </a:r>
            <a:r>
              <a:rPr lang="en-US" sz="2000" b="1" dirty="0"/>
              <a:t> </a:t>
            </a:r>
            <a:r>
              <a:rPr lang="en-US" sz="2000" b="1" dirty="0" err="1"/>
              <a:t>семьи</a:t>
            </a:r>
            <a:r>
              <a:rPr lang="en-US" sz="2000" b="1" dirty="0"/>
              <a:t> </a:t>
            </a:r>
            <a:r>
              <a:rPr lang="en-US" sz="2000" b="1" dirty="0" err="1"/>
              <a:t>за</a:t>
            </a:r>
            <a:r>
              <a:rPr lang="en-US" sz="2000" b="1" dirty="0"/>
              <a:t> 3 </a:t>
            </a:r>
            <a:r>
              <a:rPr lang="en-US" sz="2000" b="1" dirty="0" err="1"/>
              <a:t>календарных</a:t>
            </a:r>
            <a:r>
              <a:rPr lang="en-US" sz="2000" b="1" dirty="0"/>
              <a:t> </a:t>
            </a:r>
            <a:r>
              <a:rPr lang="en-US" sz="2000" b="1" dirty="0" err="1"/>
              <a:t>месяца</a:t>
            </a:r>
            <a:r>
              <a:rPr lang="en-US" sz="2000" b="1" dirty="0"/>
              <a:t>, </a:t>
            </a:r>
            <a:r>
              <a:rPr lang="en-US" sz="2000" b="1" dirty="0" err="1"/>
              <a:t>предшествующих</a:t>
            </a:r>
            <a:r>
              <a:rPr lang="en-US" sz="2000" b="1" dirty="0"/>
              <a:t> </a:t>
            </a:r>
            <a:r>
              <a:rPr lang="en-US" sz="2000" b="1" dirty="0" err="1"/>
              <a:t>месяцу</a:t>
            </a:r>
            <a:r>
              <a:rPr lang="en-US" sz="2000" b="1" dirty="0"/>
              <a:t> </a:t>
            </a:r>
            <a:r>
              <a:rPr lang="en-US" sz="2000" b="1" dirty="0" err="1"/>
              <a:t>подачи</a:t>
            </a:r>
            <a:r>
              <a:rPr lang="en-US" sz="2000" b="1" dirty="0"/>
              <a:t> </a:t>
            </a:r>
            <a:r>
              <a:rPr lang="en-US" sz="2000" b="1" dirty="0" err="1"/>
              <a:t>заявления</a:t>
            </a:r>
            <a:r>
              <a:rPr lang="en-US" sz="2000" b="1" dirty="0"/>
              <a:t>.</a:t>
            </a:r>
            <a:endParaRPr lang="ru-RU" sz="2000" b="1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64386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7726" y="256478"/>
            <a:ext cx="9985094" cy="660152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000" b="1" u="sng" dirty="0"/>
              <a:t>Документами, подтверждающими среднедушевой доход семьи, являются:</a:t>
            </a:r>
          </a:p>
          <a:p>
            <a:pPr lvl="0"/>
            <a:r>
              <a:rPr lang="ru-RU" sz="2000" b="1" dirty="0"/>
              <a:t>справка о доходах физического лица по форме № 2-НДФЛ;</a:t>
            </a:r>
          </a:p>
          <a:p>
            <a:pPr lvl="0"/>
            <a:r>
              <a:rPr lang="ru-RU" sz="2000" b="1" dirty="0"/>
              <a:t>справки из органа социальной защиты населения по месту постоянного или преимущественного проживания </a:t>
            </a:r>
            <a:r>
              <a:rPr lang="ru-RU" sz="2000" b="1" u="sng" dirty="0"/>
              <a:t>о предоставлении (ИЛИ </a:t>
            </a:r>
            <a:r>
              <a:rPr lang="ru-RU" sz="2000" b="1" u="sng" dirty="0" err="1"/>
              <a:t>непредоставлении</a:t>
            </a:r>
            <a:r>
              <a:rPr lang="ru-RU" sz="2000" b="1" u="sng" dirty="0"/>
              <a:t>) </a:t>
            </a:r>
            <a:r>
              <a:rPr lang="ru-RU" sz="2000" b="1" dirty="0"/>
              <a:t>мер социальной поддержки из бюджетов всех уровней;</a:t>
            </a:r>
          </a:p>
          <a:p>
            <a:pPr lvl="0"/>
            <a:r>
              <a:rPr lang="ru-RU" sz="2000" b="1" dirty="0"/>
              <a:t>справка о получении пенсий и иных выплат (при наличии);</a:t>
            </a:r>
          </a:p>
          <a:p>
            <a:pPr lvl="0"/>
            <a:r>
              <a:rPr lang="ru-RU" sz="2000" b="1" dirty="0"/>
              <a:t>справка из профессиональной образовательной организации или образовательной организации высшего образования о получении стипендии обучающимся по очной форме обучения;</a:t>
            </a:r>
          </a:p>
          <a:p>
            <a:pPr lvl="0"/>
            <a:r>
              <a:rPr lang="ru-RU" sz="2000" b="1" dirty="0"/>
              <a:t>справка из органов государственной службы занятости Ярославской области о выплатах пособия по безработице,</a:t>
            </a:r>
          </a:p>
          <a:p>
            <a:pPr lvl="0"/>
            <a:r>
              <a:rPr lang="ru-RU" sz="2000" b="1" dirty="0"/>
              <a:t>справка из органов опеки и попечительства муниципального образования Ярославской области о выплатах приёмному родителю </a:t>
            </a:r>
            <a:r>
              <a:rPr lang="en-US" sz="2000" b="1" dirty="0"/>
              <a:t>(</a:t>
            </a:r>
            <a:r>
              <a:rPr lang="en-US" sz="2000" b="1" dirty="0" err="1"/>
              <a:t>приёмным</a:t>
            </a:r>
            <a:r>
              <a:rPr lang="en-US" sz="2000" b="1" dirty="0"/>
              <a:t> </a:t>
            </a:r>
            <a:r>
              <a:rPr lang="en-US" sz="2000" b="1" dirty="0" err="1"/>
              <a:t>родителям</a:t>
            </a:r>
            <a:r>
              <a:rPr lang="en-US" sz="2000" b="1" dirty="0"/>
              <a:t>) </a:t>
            </a:r>
            <a:r>
              <a:rPr lang="en-US" sz="2000" b="1" dirty="0" err="1"/>
              <a:t>ежемесячного</a:t>
            </a:r>
            <a:r>
              <a:rPr lang="en-US" sz="2000" b="1" dirty="0"/>
              <a:t> </a:t>
            </a:r>
            <a:r>
              <a:rPr lang="en-US" sz="2000" b="1" dirty="0" err="1"/>
              <a:t>вознаграждения</a:t>
            </a:r>
            <a:r>
              <a:rPr lang="en-US" sz="2000" b="1" dirty="0"/>
              <a:t> </a:t>
            </a:r>
            <a:r>
              <a:rPr lang="en-US" sz="2000" b="1" dirty="0" err="1"/>
              <a:t>по</a:t>
            </a:r>
            <a:r>
              <a:rPr lang="en-US" sz="2000" b="1" dirty="0"/>
              <a:t> </a:t>
            </a:r>
            <a:r>
              <a:rPr lang="en-US" sz="2000" b="1" dirty="0" err="1"/>
              <a:t>договору</a:t>
            </a:r>
            <a:r>
              <a:rPr lang="en-US" sz="2000" b="1" dirty="0"/>
              <a:t> о </a:t>
            </a:r>
            <a:r>
              <a:rPr lang="en-US" sz="2000" b="1" dirty="0" err="1"/>
              <a:t>приёмной</a:t>
            </a:r>
            <a:r>
              <a:rPr lang="en-US" sz="2000" b="1" dirty="0"/>
              <a:t> </a:t>
            </a:r>
            <a:r>
              <a:rPr lang="en-US" sz="2000" b="1" dirty="0" err="1"/>
              <a:t>семье</a:t>
            </a:r>
            <a:r>
              <a:rPr lang="en-US" sz="2000" b="1" dirty="0"/>
              <a:t> и </a:t>
            </a:r>
            <a:r>
              <a:rPr lang="en-US" sz="2000" b="1" dirty="0" err="1"/>
              <a:t>ежемесячных</a:t>
            </a:r>
            <a:r>
              <a:rPr lang="en-US" sz="2000" b="1" dirty="0"/>
              <a:t> </a:t>
            </a:r>
            <a:r>
              <a:rPr lang="en-US" sz="2000" b="1" dirty="0" err="1"/>
              <a:t>выплатах</a:t>
            </a:r>
            <a:r>
              <a:rPr lang="en-US" sz="2000" b="1" dirty="0"/>
              <a:t> </a:t>
            </a:r>
            <a:r>
              <a:rPr lang="en-US" sz="2000" b="1" dirty="0" err="1"/>
              <a:t>на</a:t>
            </a:r>
            <a:r>
              <a:rPr lang="en-US" sz="2000" b="1" dirty="0"/>
              <a:t> </a:t>
            </a:r>
            <a:r>
              <a:rPr lang="en-US" sz="2000" b="1" dirty="0" err="1"/>
              <a:t>содержание</a:t>
            </a:r>
            <a:r>
              <a:rPr lang="en-US" sz="2000" b="1" dirty="0"/>
              <a:t> </a:t>
            </a:r>
            <a:r>
              <a:rPr lang="en-US" sz="2000" b="1" dirty="0" err="1"/>
              <a:t>ребёнка</a:t>
            </a:r>
            <a:r>
              <a:rPr lang="en-US" sz="2000" b="1" dirty="0"/>
              <a:t>, </a:t>
            </a:r>
            <a:r>
              <a:rPr lang="en-US" sz="2000" b="1" dirty="0" err="1"/>
              <a:t>находящегося</a:t>
            </a:r>
            <a:r>
              <a:rPr lang="en-US" sz="2000" b="1" dirty="0"/>
              <a:t> </a:t>
            </a:r>
            <a:r>
              <a:rPr lang="en-US" sz="2000" b="1" dirty="0" err="1"/>
              <a:t>под</a:t>
            </a:r>
            <a:r>
              <a:rPr lang="en-US" sz="2000" b="1" dirty="0"/>
              <a:t> </a:t>
            </a:r>
            <a:r>
              <a:rPr lang="en-US" sz="2000" b="1" dirty="0" err="1"/>
              <a:t>опекой</a:t>
            </a:r>
            <a:r>
              <a:rPr lang="en-US" sz="2000" b="1" dirty="0"/>
              <a:t> (</a:t>
            </a:r>
            <a:r>
              <a:rPr lang="en-US" sz="2000" b="1" dirty="0" err="1"/>
              <a:t>попечительством</a:t>
            </a:r>
            <a:r>
              <a:rPr lang="en-US" sz="2000" b="1" dirty="0"/>
              <a:t>);</a:t>
            </a:r>
            <a:endParaRPr lang="ru-RU" sz="2000" b="1" dirty="0"/>
          </a:p>
          <a:p>
            <a:pPr lvl="0"/>
            <a:r>
              <a:rPr lang="ru-RU" sz="2000" b="1" dirty="0"/>
              <a:t>справка из территориальных налоговых органов Ярославской области о доходах лица, занимающегося предпринимательской деятельностью.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386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0988" y="0"/>
            <a:ext cx="11282083" cy="66557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/>
              <a:t>Дополнительно</a:t>
            </a:r>
            <a:r>
              <a:rPr lang="en-US" sz="1600" b="1" dirty="0" smtClean="0"/>
              <a:t> </a:t>
            </a:r>
            <a:r>
              <a:rPr lang="en-US" sz="1600" b="1" dirty="0" err="1"/>
              <a:t>представляются</a:t>
            </a:r>
            <a:r>
              <a:rPr lang="en-US" sz="1600" b="1" dirty="0"/>
              <a:t>:</a:t>
            </a:r>
            <a:endParaRPr lang="ru-RU" sz="1600" b="1" dirty="0"/>
          </a:p>
          <a:p>
            <a:pPr lvl="0"/>
            <a:r>
              <a:rPr lang="ru-RU" sz="1600" b="1" u="sng" dirty="0" smtClean="0"/>
              <a:t>Справка на </a:t>
            </a:r>
            <a:r>
              <a:rPr lang="ru-RU" sz="1600" b="1" u="sng" dirty="0"/>
              <a:t>детей одиноких </a:t>
            </a:r>
            <a:r>
              <a:rPr lang="ru-RU" sz="1600" b="1" u="sng" dirty="0" smtClean="0"/>
              <a:t>матерей </a:t>
            </a:r>
            <a:r>
              <a:rPr lang="ru-RU" sz="1600" b="1" dirty="0" smtClean="0"/>
              <a:t>– справка из органов ЗАГС, если в свидетельстве о рождении есть запись об отце</a:t>
            </a:r>
            <a:endParaRPr lang="ru-RU" sz="1600" b="1" dirty="0"/>
          </a:p>
          <a:p>
            <a:pPr lvl="0"/>
            <a:r>
              <a:rPr lang="ru-RU" sz="1600" b="1" dirty="0" smtClean="0"/>
              <a:t>на детей, </a:t>
            </a:r>
            <a:r>
              <a:rPr lang="ru-RU" sz="1600" b="1" u="sng" dirty="0" smtClean="0"/>
              <a:t>не получающих алименты:</a:t>
            </a:r>
            <a:r>
              <a:rPr lang="ru-RU" sz="1600" b="1" dirty="0"/>
              <a:t> </a:t>
            </a:r>
            <a:r>
              <a:rPr lang="ru-RU" sz="1600" b="1" dirty="0" smtClean="0"/>
              <a:t>справка </a:t>
            </a:r>
            <a:r>
              <a:rPr lang="ru-RU" sz="1600" b="1" dirty="0"/>
              <a:t>из территориального органа Управления Федеральной службы судебных приставов по Ярославской </a:t>
            </a:r>
            <a:r>
              <a:rPr lang="ru-RU" sz="1600" b="1" dirty="0" smtClean="0"/>
              <a:t>области о неисполнении  решения суда</a:t>
            </a:r>
          </a:p>
          <a:p>
            <a:pPr lvl="0"/>
            <a:r>
              <a:rPr lang="ru-RU" sz="1600" b="1" dirty="0" smtClean="0"/>
              <a:t>справка </a:t>
            </a:r>
            <a:r>
              <a:rPr lang="ru-RU" sz="1600" b="1" dirty="0"/>
              <a:t>из паспортно-визовой службы органов внутренних дел о </a:t>
            </a:r>
            <a:r>
              <a:rPr lang="ru-RU" sz="1600" b="1" u="sng" dirty="0"/>
              <a:t>выезде гражданина на постоянное жительство за </a:t>
            </a:r>
            <a:r>
              <a:rPr lang="ru-RU" sz="1600" b="1" u="sng" dirty="0" smtClean="0"/>
              <a:t>границу</a:t>
            </a:r>
          </a:p>
          <a:p>
            <a:pPr lvl="0"/>
            <a:r>
              <a:rPr lang="ru-RU" sz="1600" b="1" u="sng" dirty="0" smtClean="0"/>
              <a:t>на </a:t>
            </a:r>
            <a:r>
              <a:rPr lang="ru-RU" sz="1600" b="1" u="sng" dirty="0"/>
              <a:t>детей военнослужащих, проходящих военную службу по призыву</a:t>
            </a:r>
            <a:r>
              <a:rPr lang="ru-RU" sz="1600" b="1" dirty="0"/>
              <a:t>, один из документов:</a:t>
            </a:r>
          </a:p>
          <a:p>
            <a:pPr marL="0" indent="0">
              <a:buNone/>
            </a:pPr>
            <a:r>
              <a:rPr lang="ru-RU" sz="1600" b="1" dirty="0" smtClean="0"/>
              <a:t>      - справка </a:t>
            </a:r>
            <a:r>
              <a:rPr lang="ru-RU" sz="1600" b="1" dirty="0"/>
              <a:t>из военного комиссариата о призыве отца ребёнка на военную </a:t>
            </a:r>
            <a:r>
              <a:rPr lang="ru-RU" sz="1600" b="1" dirty="0" smtClean="0"/>
              <a:t>службу;</a:t>
            </a:r>
          </a:p>
          <a:p>
            <a:pPr marL="0" indent="0">
              <a:buNone/>
            </a:pPr>
            <a:r>
              <a:rPr lang="ru-RU" sz="1600" b="1" dirty="0" smtClean="0"/>
              <a:t>      - справка </a:t>
            </a:r>
            <a:r>
              <a:rPr lang="ru-RU" sz="1600" b="1" dirty="0"/>
              <a:t>из военного образовательного учреждения высшего образования об обучении в нём отца ребёнка до заключения контракта о прохождении военной </a:t>
            </a:r>
            <a:r>
              <a:rPr lang="ru-RU" sz="1600" b="1" dirty="0" smtClean="0"/>
              <a:t>службы;</a:t>
            </a:r>
          </a:p>
          <a:p>
            <a:pPr marL="0" indent="0">
              <a:buNone/>
            </a:pPr>
            <a:r>
              <a:rPr lang="ru-RU" sz="1600" b="1" dirty="0" smtClean="0"/>
              <a:t>      - справка </a:t>
            </a:r>
            <a:r>
              <a:rPr lang="ru-RU" sz="1600" b="1" dirty="0"/>
              <a:t>из воинской части о прохождении военной службы по призыву;</a:t>
            </a:r>
          </a:p>
          <a:p>
            <a:pPr lvl="0"/>
            <a:r>
              <a:rPr lang="ru-RU" sz="1600" b="1" u="sng" dirty="0"/>
              <a:t>на детей неработающих родителей (законных представителей)</a:t>
            </a:r>
            <a:r>
              <a:rPr lang="ru-RU" sz="1600" b="1" dirty="0"/>
              <a:t> — копии трудовых книжек (при наличии);</a:t>
            </a:r>
          </a:p>
          <a:p>
            <a:pPr lvl="0"/>
            <a:r>
              <a:rPr lang="ru-RU" sz="1600" b="1" dirty="0"/>
              <a:t>для родителей (законных представителей), </a:t>
            </a:r>
            <a:r>
              <a:rPr lang="ru-RU" sz="1600" b="1" u="sng" dirty="0"/>
              <a:t>являющихся инвалидами или пенсионерами</a:t>
            </a:r>
            <a:r>
              <a:rPr lang="ru-RU" sz="1600" b="1" dirty="0"/>
              <a:t>, — копии трудовых книжек и пенсионных удостоверений родителей (законных представителей) либо справки из органов Пенсионного фонда Российской Федерации о получении пенсии родителями (законными представителями);</a:t>
            </a:r>
          </a:p>
          <a:p>
            <a:pPr lvl="0"/>
            <a:r>
              <a:rPr lang="ru-RU" sz="1600" b="1" dirty="0"/>
              <a:t>на детей</a:t>
            </a:r>
            <a:r>
              <a:rPr lang="ru-RU" sz="1600" b="1" u="sng" dirty="0"/>
              <a:t>, родители которых обучаются по очной форме обучения в профессиональной </a:t>
            </a:r>
            <a:r>
              <a:rPr lang="ru-RU" sz="1600" b="1" dirty="0"/>
              <a:t>образовательной организации или образовательной организации высшего образования, — справки из образовательных организаций.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37840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51691"/>
            <a:ext cx="8915400" cy="6145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/>
              <a:t>Если</a:t>
            </a:r>
            <a:r>
              <a:rPr lang="en-US" sz="3200" b="1" dirty="0" smtClean="0"/>
              <a:t> </a:t>
            </a:r>
            <a:r>
              <a:rPr lang="en-US" sz="3200" b="1" dirty="0" err="1"/>
              <a:t>граждане</a:t>
            </a:r>
            <a:r>
              <a:rPr lang="en-US" sz="3200" b="1" dirty="0"/>
              <a:t> </a:t>
            </a:r>
            <a:r>
              <a:rPr lang="en-US" sz="3200" b="1" dirty="0" err="1"/>
              <a:t>не</a:t>
            </a:r>
            <a:r>
              <a:rPr lang="en-US" sz="3200" b="1" dirty="0"/>
              <a:t> </a:t>
            </a:r>
            <a:r>
              <a:rPr lang="en-US" sz="3200" b="1" dirty="0" err="1"/>
              <a:t>имеют</a:t>
            </a:r>
            <a:r>
              <a:rPr lang="en-US" sz="3200" b="1" dirty="0"/>
              <a:t> </a:t>
            </a:r>
            <a:r>
              <a:rPr lang="en-US" sz="3200" b="1" dirty="0" err="1"/>
              <a:t>возможности</a:t>
            </a:r>
            <a:r>
              <a:rPr lang="en-US" sz="3200" b="1" dirty="0"/>
              <a:t> </a:t>
            </a:r>
            <a:r>
              <a:rPr lang="en-US" sz="3200" b="1" dirty="0" err="1"/>
              <a:t>подтвердить</a:t>
            </a:r>
            <a:r>
              <a:rPr lang="en-US" sz="3200" b="1" dirty="0"/>
              <a:t> </a:t>
            </a:r>
            <a:r>
              <a:rPr lang="en-US" sz="3200" b="1" dirty="0" err="1"/>
              <a:t>документально</a:t>
            </a:r>
            <a:r>
              <a:rPr lang="en-US" sz="3200" b="1" dirty="0"/>
              <a:t> </a:t>
            </a:r>
            <a:r>
              <a:rPr lang="en-US" sz="3200" b="1" dirty="0" err="1"/>
              <a:t>какие-либо</a:t>
            </a:r>
            <a:r>
              <a:rPr lang="en-US" sz="3200" b="1" dirty="0"/>
              <a:t> </a:t>
            </a:r>
            <a:r>
              <a:rPr lang="en-US" sz="3200" b="1" dirty="0" err="1"/>
              <a:t>виды</a:t>
            </a:r>
            <a:r>
              <a:rPr lang="en-US" sz="3200" b="1" dirty="0"/>
              <a:t> </a:t>
            </a:r>
            <a:r>
              <a:rPr lang="en-US" sz="3200" b="1" dirty="0" err="1"/>
              <a:t>доходов</a:t>
            </a:r>
            <a:r>
              <a:rPr lang="en-US" sz="3200" b="1" dirty="0"/>
              <a:t> </a:t>
            </a:r>
            <a:r>
              <a:rPr lang="en-US" sz="3200" b="1" dirty="0" err="1"/>
              <a:t>от</a:t>
            </a:r>
            <a:r>
              <a:rPr lang="en-US" sz="3200" b="1" dirty="0"/>
              <a:t> </a:t>
            </a:r>
            <a:r>
              <a:rPr lang="en-US" sz="3200" b="1" dirty="0" err="1"/>
              <a:t>трудовой</a:t>
            </a:r>
            <a:r>
              <a:rPr lang="en-US" sz="3200" b="1" dirty="0"/>
              <a:t> </a:t>
            </a:r>
            <a:r>
              <a:rPr lang="en-US" sz="3200" b="1" dirty="0" err="1"/>
              <a:t>или</a:t>
            </a:r>
            <a:r>
              <a:rPr lang="en-US" sz="3200" b="1" dirty="0"/>
              <a:t> </a:t>
            </a:r>
            <a:r>
              <a:rPr lang="en-US" sz="3200" b="1" dirty="0" err="1"/>
              <a:t>иной</a:t>
            </a:r>
            <a:r>
              <a:rPr lang="en-US" sz="3200" b="1" dirty="0"/>
              <a:t> </a:t>
            </a:r>
            <a:r>
              <a:rPr lang="en-US" sz="3200" b="1" dirty="0" err="1"/>
              <a:t>не</a:t>
            </a:r>
            <a:r>
              <a:rPr lang="en-US" sz="3200" b="1" dirty="0"/>
              <a:t> </a:t>
            </a:r>
            <a:r>
              <a:rPr lang="en-US" sz="3200" b="1" dirty="0" err="1"/>
              <a:t>запрещенной</a:t>
            </a:r>
            <a:r>
              <a:rPr lang="en-US" sz="3200" b="1" dirty="0"/>
              <a:t> </a:t>
            </a:r>
            <a:r>
              <a:rPr lang="en-US" sz="3200" b="1" dirty="0" err="1"/>
              <a:t>законом</a:t>
            </a:r>
            <a:r>
              <a:rPr lang="en-US" sz="3200" b="1" dirty="0"/>
              <a:t> </a:t>
            </a:r>
            <a:r>
              <a:rPr lang="en-US" sz="3200" b="1" dirty="0" err="1"/>
              <a:t>деятельности</a:t>
            </a:r>
            <a:r>
              <a:rPr lang="en-US" sz="3200" b="1" dirty="0"/>
              <a:t>, </a:t>
            </a:r>
            <a:r>
              <a:rPr lang="en-US" sz="3200" b="1" dirty="0" err="1"/>
              <a:t>они</a:t>
            </a:r>
            <a:r>
              <a:rPr lang="en-US" sz="3200" b="1" dirty="0"/>
              <a:t> </a:t>
            </a:r>
            <a:r>
              <a:rPr lang="en-US" sz="3200" b="1" dirty="0" err="1"/>
              <a:t>могут</a:t>
            </a:r>
            <a:r>
              <a:rPr lang="en-US" sz="3200" b="1" dirty="0"/>
              <a:t> </a:t>
            </a:r>
            <a:r>
              <a:rPr lang="en-US" sz="3200" b="1" dirty="0" err="1"/>
              <a:t>самостоятельно</a:t>
            </a:r>
            <a:r>
              <a:rPr lang="en-US" sz="3200" b="1" dirty="0"/>
              <a:t> </a:t>
            </a:r>
            <a:r>
              <a:rPr lang="en-US" sz="3200" b="1" dirty="0" err="1"/>
              <a:t>их</a:t>
            </a:r>
            <a:r>
              <a:rPr lang="en-US" sz="3200" b="1" dirty="0"/>
              <a:t> </a:t>
            </a:r>
            <a:r>
              <a:rPr lang="en-US" sz="3200" b="1" dirty="0" err="1"/>
              <a:t>декларировать</a:t>
            </a:r>
            <a:r>
              <a:rPr lang="en-US" sz="3200" b="1" dirty="0"/>
              <a:t> в </a:t>
            </a:r>
            <a:r>
              <a:rPr lang="en-US" sz="3200" b="1" dirty="0" err="1"/>
              <a:t>заявлении</a:t>
            </a:r>
            <a:r>
              <a:rPr lang="en-US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7766918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585</TotalTime>
  <Words>988</Words>
  <Application>Microsoft Office PowerPoint</Application>
  <PresentationFormat>Широкоэкранный</PresentationFormat>
  <Paragraphs>64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Легкий дым</vt:lpstr>
      <vt:lpstr>Порядок предоставления социальной услуги по  обеспечению  одноразовым питанием  за частичную плату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  <vt:lpstr>Приём заявлений: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поддержка педагогов в работе с агрессивными детьми</dc:title>
  <dc:creator>Учитель</dc:creator>
  <cp:lastModifiedBy>Елена Коваленко</cp:lastModifiedBy>
  <cp:revision>46</cp:revision>
  <cp:lastPrinted>2019-02-14T09:19:44Z</cp:lastPrinted>
  <dcterms:created xsi:type="dcterms:W3CDTF">2015-03-02T13:33:29Z</dcterms:created>
  <dcterms:modified xsi:type="dcterms:W3CDTF">2019-02-15T05:45:00Z</dcterms:modified>
</cp:coreProperties>
</file>