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3"/>
  </p:notesMasterIdLst>
  <p:sldIdLst>
    <p:sldId id="256" r:id="rId3"/>
    <p:sldId id="257" r:id="rId4"/>
    <p:sldId id="265" r:id="rId5"/>
    <p:sldId id="263" r:id="rId6"/>
    <p:sldId id="274" r:id="rId7"/>
    <p:sldId id="273" r:id="rId8"/>
    <p:sldId id="269" r:id="rId9"/>
    <p:sldId id="266" r:id="rId10"/>
    <p:sldId id="264" r:id="rId11"/>
    <p:sldId id="268" r:id="rId12"/>
  </p:sldIdLst>
  <p:sldSz cx="12192000" cy="6858000"/>
  <p:notesSz cx="6858000" cy="9144000"/>
  <p:embeddedFontLst>
    <p:embeddedFont>
      <p:font typeface="Montserrat" charset="-52"/>
      <p:regular r:id="rId14"/>
      <p:bold r:id="rId15"/>
      <p:italic r:id="rId16"/>
      <p:boldItalic r:id="rId17"/>
    </p:embeddedFont>
    <p:embeddedFont>
      <p:font typeface="JakobTT" charset="-52"/>
      <p:bold r:id="rId18"/>
    </p:embeddedFont>
    <p:embeddedFont>
      <p:font typeface="Calibri" pitchFamily="34" charset="0"/>
      <p:regular r:id="rId19"/>
      <p:bold r:id="rId20"/>
      <p:italic r:id="rId21"/>
      <p:boldItalic r:id="rId22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026" userDrawn="1">
          <p15:clr>
            <a:srgbClr val="A4A3A4"/>
          </p15:clr>
        </p15:guide>
        <p15:guide id="2" pos="313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4" clrIdx="0">
    <p:extLst>
      <p:ext uri="{19B8F6BF-5375-455C-9EA6-DF929625EA0E}">
        <p15:presenceInfo xmlns:p15="http://schemas.microsoft.com/office/powerpoint/2012/main" xmlns="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06A"/>
    <a:srgbClr val="6C2914"/>
    <a:srgbClr val="893419"/>
    <a:srgbClr val="E27F60"/>
    <a:srgbClr val="FC8501"/>
    <a:srgbClr val="FFB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80" y="204"/>
      </p:cViewPr>
      <p:guideLst>
        <p:guide orient="horz" pos="1026"/>
        <p:guide pos="313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953972-52ED-416F-9025-FF401363327C}" type="datetimeFigureOut">
              <a:rPr lang="ru-RU" smtClean="0"/>
              <a:t>11.08.2022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B8B3C0-5852-4BA6-A9AC-6FDF093538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550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8B3C0-5852-4BA6-A9AC-6FDF0935380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3297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sv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39CDE34-3911-4FEE-BE55-65B4803DE2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893419"/>
                </a:solidFill>
                <a:latin typeface="JakobTT" pitchFamily="2" charset="-52"/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6393180C-98E7-461B-AC11-3B8C126F5D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893419"/>
                </a:solidFill>
                <a:latin typeface="Montserrat" panose="00000500000000000000" pitchFamily="50" charset="-5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63D6356-78BF-4269-984E-FEB9D5866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C81B8-DD4A-4128-8B59-6A55BA2690F1}" type="datetime1">
              <a:rPr lang="ru-RU" smtClean="0"/>
              <a:t>11.08.2022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7504159-9A51-4125-9197-DF46CE1C5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35DEB08-97BE-4220-8F10-2201F5A14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10E56-2C6A-4682-B8DD-3E5D531C25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3821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3E41A231-6307-4CA8-A514-BC58F69D37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887902" y="6254392"/>
            <a:ext cx="499168" cy="55564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8C938FB5-1A37-447A-80C8-E7166BE998D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9436806">
            <a:off x="7797068" y="5058569"/>
            <a:ext cx="4876800" cy="143827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3E5D83C-3A76-48D7-958B-E8F43C5D1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2436812"/>
            <a:ext cx="5257800" cy="2649538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B75B8D35-88D1-4AFD-A538-EBEE6F7170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 rot="2027138">
            <a:off x="280254" y="963381"/>
            <a:ext cx="5887883" cy="4847695"/>
          </a:xfrm>
          <a:prstGeom prst="hexagon">
            <a:avLst>
              <a:gd name="adj" fmla="val 33887"/>
              <a:gd name="vf" fmla="val 115470"/>
            </a:avLst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37875F4-D2BC-44D3-A24B-8860367CB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AEBFD-D8FB-4C04-8BDC-D2DE56245B4F}" type="datetime1">
              <a:rPr lang="ru-RU" smtClean="0"/>
              <a:t>11.08.2022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ECD32E0-EBD5-4144-9BB3-A4F2ED336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9DDECEA-9999-4134-85F5-887825C4A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87902" y="6356350"/>
            <a:ext cx="465898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30610E56-2C6A-4682-B8DD-3E5D531C25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F2E9BB72-E1DD-4618-BD66-24368B805A86}"/>
              </a:ext>
            </a:extLst>
          </p:cNvPr>
          <p:cNvSpPr/>
          <p:nvPr userDrawn="1"/>
        </p:nvSpPr>
        <p:spPr>
          <a:xfrm>
            <a:off x="5410200" y="5950211"/>
            <a:ext cx="209550" cy="209550"/>
          </a:xfrm>
          <a:prstGeom prst="ellipse">
            <a:avLst/>
          </a:prstGeom>
          <a:solidFill>
            <a:srgbClr val="FFF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xmlns="" id="{A38063E9-FAA0-4246-9BF3-60B7A33E8B3A}"/>
              </a:ext>
            </a:extLst>
          </p:cNvPr>
          <p:cNvSpPr/>
          <p:nvPr userDrawn="1"/>
        </p:nvSpPr>
        <p:spPr>
          <a:xfrm>
            <a:off x="1269380" y="411663"/>
            <a:ext cx="337183" cy="337183"/>
          </a:xfrm>
          <a:prstGeom prst="ellipse">
            <a:avLst/>
          </a:prstGeom>
          <a:solidFill>
            <a:srgbClr val="FFB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4035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8846595-B802-41A4-970C-22C37E6A9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A1E9B68-39C3-47AE-957F-45DBAADB0D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E5184C6-2AC6-418B-8D71-FC7898949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76B9D-738F-48D0-AE1E-08CD3D4CA0EB}" type="datetime1">
              <a:rPr lang="ru-RU" smtClean="0"/>
              <a:t>11.08.2022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22C4D58-34FE-4406-B562-EC10E1E9C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DD14CA1-A58A-4E99-B728-FF28A9EB1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10E56-2C6A-4682-B8DD-3E5D531C25FE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1012213-EC2F-4A6C-9D6A-399A601754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19436806">
            <a:off x="7797068" y="5058569"/>
            <a:ext cx="4876800" cy="143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98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A13177F-BDEB-4E02-9114-6BFC40A4D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EE4C9CB-1A24-4673-9F7A-6AFD56C86A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6C2914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10B3A09-77B0-49BF-AB88-46D063CFB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3441B-DB14-4208-8ACA-AAA4CB256BB6}" type="datetime1">
              <a:rPr lang="ru-RU" smtClean="0"/>
              <a:t>11.08.2022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C14870D-2B28-4C46-870E-914CC2FBA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F1562AD-CF6D-4775-BB23-6E90F346A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10E56-2C6A-4682-B8DD-3E5D531C25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2984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0B831AC-D268-44F0-B3C9-94DCF10A6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760C430-9456-4678-B355-837F0E7090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DB9D0DD-4994-4E95-87A6-3A7AF12011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C0B3DBC-5636-43DC-9BD4-C355CBB0A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0EF83-AA60-42F5-9479-4FEEDB3AD045}" type="datetime1">
              <a:rPr lang="ru-RU" smtClean="0"/>
              <a:t>11.08.2022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0135A61-5BEC-4248-85C1-9B73979E1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B65A635-53F7-47C0-BD69-1FD8DA758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10E56-2C6A-4682-B8DD-3E5D531C25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1173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D64A6B3-7BF9-41A0-8A85-1634631F2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6DDC1E2-A07C-4E1D-8194-FA6DDC07BF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1D69CF65-E5A1-4244-8341-6072CE76DA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391DC19A-F204-4904-99DE-A0F4441171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59E7857A-64F3-434B-AC25-8EA7827A3C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A442CA96-06E7-49A1-BB20-A77DED959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77772-920E-41C4-B9A1-EFDD625F4898}" type="datetime1">
              <a:rPr lang="ru-RU" smtClean="0"/>
              <a:t>11.08.2022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F30359C3-D770-4EA5-B4FB-81A85B865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BB4A02A8-5215-4D52-8EC1-1F0811DB4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10E56-2C6A-4682-B8DD-3E5D531C25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886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B1396AD-5534-41E0-8B9C-EC69C0CBA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A9DA10C6-9251-4E0B-8469-8C189C446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12277-84BE-4559-9AEA-7E6BFA6D044D}" type="datetime1">
              <a:rPr lang="ru-RU" smtClean="0"/>
              <a:t>11.08.2022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7B74E1FA-3C40-4AB3-BF9C-31137188C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96E1342D-2D51-482F-9AC3-498CE390D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10E56-2C6A-4682-B8DD-3E5D531C25FE}" type="slidenum">
              <a:rPr lang="ru-RU" smtClean="0"/>
              <a:t>‹#›</a:t>
            </a:fld>
            <a:endParaRPr lang="ru-RU"/>
          </a:p>
        </p:txBody>
      </p:sp>
      <p:sp>
        <p:nvSpPr>
          <p:cNvPr id="31" name="Рисунок 30">
            <a:extLst>
              <a:ext uri="{FF2B5EF4-FFF2-40B4-BE49-F238E27FC236}">
                <a16:creationId xmlns:a16="http://schemas.microsoft.com/office/drawing/2014/main" xmlns="" id="{4D25E51C-2722-42A6-A1D6-F251B19B45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25658" y="2603753"/>
            <a:ext cx="2478650" cy="247865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ru-RU"/>
          </a:p>
        </p:txBody>
      </p:sp>
      <p:sp>
        <p:nvSpPr>
          <p:cNvPr id="32" name="Рисунок 30">
            <a:extLst>
              <a:ext uri="{FF2B5EF4-FFF2-40B4-BE49-F238E27FC236}">
                <a16:creationId xmlns:a16="http://schemas.microsoft.com/office/drawing/2014/main" xmlns="" id="{D08646DE-2724-42FC-94DB-809E72D9D42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63910" y="2603753"/>
            <a:ext cx="2478650" cy="247865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ru-RU"/>
          </a:p>
        </p:txBody>
      </p:sp>
      <p:sp>
        <p:nvSpPr>
          <p:cNvPr id="33" name="Рисунок 30">
            <a:extLst>
              <a:ext uri="{FF2B5EF4-FFF2-40B4-BE49-F238E27FC236}">
                <a16:creationId xmlns:a16="http://schemas.microsoft.com/office/drawing/2014/main" xmlns="" id="{EF5D67DD-4958-4606-8584-F9963F1D705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308122" y="2603753"/>
            <a:ext cx="2478650" cy="247865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ru-RU"/>
          </a:p>
        </p:txBody>
      </p:sp>
      <p:sp>
        <p:nvSpPr>
          <p:cNvPr id="35" name="Текст 34">
            <a:extLst>
              <a:ext uri="{FF2B5EF4-FFF2-40B4-BE49-F238E27FC236}">
                <a16:creationId xmlns:a16="http://schemas.microsoft.com/office/drawing/2014/main" xmlns="" id="{09B7D95D-1409-4AB6-8677-E93F8736C90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80433" y="5376242"/>
            <a:ext cx="2476500" cy="766762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6" name="Текст 34">
            <a:extLst>
              <a:ext uri="{FF2B5EF4-FFF2-40B4-BE49-F238E27FC236}">
                <a16:creationId xmlns:a16="http://schemas.microsoft.com/office/drawing/2014/main" xmlns="" id="{E96436A9-B98C-48B9-8BC7-A0B8101314A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63910" y="5376242"/>
            <a:ext cx="2476500" cy="766762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7" name="Текст 34">
            <a:extLst>
              <a:ext uri="{FF2B5EF4-FFF2-40B4-BE49-F238E27FC236}">
                <a16:creationId xmlns:a16="http://schemas.microsoft.com/office/drawing/2014/main" xmlns="" id="{85F0B919-3A0F-48D0-9288-70E8D58C26F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05502" y="5376242"/>
            <a:ext cx="2476500" cy="766762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12921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694038A7-8589-4789-BF09-DCCB47224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2D3CC-1A94-46F4-B958-488E5ADC4BBB}" type="datetime1">
              <a:rPr lang="ru-RU" smtClean="0"/>
              <a:t>11.08.2022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E878B02D-0950-45BA-99B7-5E4F9F5A8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30BE6AA8-06B0-4F9C-B36E-E4C57EF62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10E56-2C6A-4682-B8DD-3E5D531C25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3312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51AB962-BF16-46A8-B04B-106C857F0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55AB59A-1D5F-40FF-84B5-4E94D0C8D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B3F3383-F66E-4B3C-8925-6906B3A29C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0522687-8C53-4841-A0EB-D63BB33E3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4ED75-B3A5-4685-8DD5-20F2D7A200BF}" type="datetime1">
              <a:rPr lang="ru-RU" smtClean="0"/>
              <a:t>11.08.2022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C01B798-7E0D-4667-B66C-C2BC7C700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E398138-A0D8-428F-AF32-DF4BF6275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10E56-2C6A-4682-B8DD-3E5D531C25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8671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3E5D83C-3A76-48D7-958B-E8F43C5D1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B75B8D35-88D1-4AFD-A538-EBEE6F7170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BCF1A94-467F-4423-9653-222E1AB8E1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37875F4-D2BC-44D3-A24B-8860367CB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62CC3-1545-45CB-819B-BE3FBAF75594}" type="datetime1">
              <a:rPr lang="ru-RU" smtClean="0"/>
              <a:t>11.08.2022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ECD32E0-EBD5-4144-9BB3-A4F2ED336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9DDECEA-9999-4134-85F5-887825C4A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10E56-2C6A-4682-B8DD-3E5D531C25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3464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sv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9.svg"/><Relationship Id="rId5" Type="http://schemas.openxmlformats.org/officeDocument/2006/relationships/image" Target="../media/image6.png"/><Relationship Id="rId4" Type="http://schemas.openxmlformats.org/officeDocument/2006/relationships/image" Target="../media/image4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B119F6AE-9781-4E6B-A7CD-5D45D6814E88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10887902" y="6254392"/>
            <a:ext cx="499168" cy="55564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D77D190A-A4CF-4517-B191-F3968885588E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-187232" y="-210693"/>
            <a:ext cx="3958207" cy="24003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FA6369D-5404-4314-9349-3E62E6B56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915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AC3024F-676E-4F70-9F99-3DD9B3F81C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9172916-D50C-41AA-A02F-22473CAE11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A0A82-DA1B-4225-B457-0DA4C71E0397}" type="datetime1">
              <a:rPr lang="ru-RU" smtClean="0"/>
              <a:t>11.08.2022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610E32F-14DE-4429-9F4F-39F285ABA0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441CF9E-FF3C-4A89-892D-7CB6086E13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80388" y="6356350"/>
            <a:ext cx="4991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30610E56-2C6A-4682-B8DD-3E5D531C25FE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E4710876-FC82-5947-01A4-81D27313341E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9933676" y="690432"/>
            <a:ext cx="1600545" cy="64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112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893419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7BBA579-B4C0-4A1E-972E-3CD6DAFFE1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-187232" y="-210694"/>
            <a:ext cx="6645182" cy="402971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D27F635-BD3B-4DAF-81EA-CD149C643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8A2059B-3F27-4637-9572-F42A376394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39950"/>
            <a:ext cx="10515600" cy="38235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CA646DE-D392-4BC4-8560-A3EC72476A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9BFE60-5282-412B-A9CE-03A255187899}" type="datetime1">
              <a:rPr lang="ru-RU" smtClean="0"/>
              <a:t>11.08.2022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889B5DA-52BD-4753-9C8A-1754C56380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E7D4AA7-1018-4BBF-A95B-49559A6F9B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C074F-C304-4DF7-850C-364CC43179B7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8A0A11A1-2F9A-4FAE-B544-4E21D3F6BBB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9925050" y="681037"/>
            <a:ext cx="1428750" cy="61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858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893419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rgbClr val="6C2914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rgbClr val="6C2914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rgbClr val="6C291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6C291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6C291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1.svg"/><Relationship Id="rId7" Type="http://schemas.openxmlformats.org/officeDocument/2006/relationships/image" Target="../media/image7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3.svg"/><Relationship Id="rId10" Type="http://schemas.openxmlformats.org/officeDocument/2006/relationships/image" Target="../media/image3.png"/><Relationship Id="rId4" Type="http://schemas.openxmlformats.org/officeDocument/2006/relationships/image" Target="../media/image8.png"/><Relationship Id="rId9" Type="http://schemas.openxmlformats.org/officeDocument/2006/relationships/image" Target="../media/image15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br.so/wp-content/themes/vuejs-wordpress-theme/src/assets/documents/agreement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isk.yandex.ru/d/ewBfBloS5i0PSw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38257F02-5CA0-4072-A6E1-9C4FF82F292E}"/>
              </a:ext>
            </a:extLst>
          </p:cNvPr>
          <p:cNvSpPr/>
          <p:nvPr/>
        </p:nvSpPr>
        <p:spPr>
          <a:xfrm>
            <a:off x="0" y="0"/>
            <a:ext cx="12192000" cy="1393371"/>
          </a:xfrm>
          <a:prstGeom prst="rect">
            <a:avLst/>
          </a:prstGeom>
          <a:solidFill>
            <a:srgbClr val="FFF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86185B6-09CC-4817-9180-9F03EE0DA3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1175383"/>
            <a:ext cx="12192000" cy="2413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1F16651-4783-4A27-90E1-B7B8818EDB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9063" y="3539491"/>
            <a:ext cx="9144000" cy="2042159"/>
          </a:xfrm>
        </p:spPr>
        <p:txBody>
          <a:bodyPr anchor="ctr" anchorCtr="0">
            <a:noAutofit/>
          </a:bodyPr>
          <a:lstStyle/>
          <a:p>
            <a:r>
              <a:rPr lang="ru-RU" sz="4000" dirty="0" smtClean="0"/>
              <a:t>Инклюзивный лагерь для детей с ОВЗ</a:t>
            </a:r>
            <a:br>
              <a:rPr lang="ru-RU" sz="4000" dirty="0" smtClean="0"/>
            </a:br>
            <a:r>
              <a:rPr lang="ru-RU" sz="4000" dirty="0" smtClean="0"/>
              <a:t>«Вне границ» </a:t>
            </a:r>
            <a:endParaRPr lang="ru-RU" sz="40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F3778732-B499-4A33-A8EF-7E2142252B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091412"/>
            <a:ext cx="9144000" cy="354812"/>
          </a:xfrm>
        </p:spPr>
        <p:txBody>
          <a:bodyPr/>
          <a:lstStyle/>
          <a:p>
            <a:r>
              <a:rPr lang="ru-RU" dirty="0" smtClean="0"/>
              <a:t>Заявка на участие в конкурсе</a:t>
            </a:r>
            <a:endParaRPr lang="ru-RU" dirty="0"/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1FFF09DE-2A89-4678-B836-B29A2F42F9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801775" y="2270125"/>
            <a:ext cx="1047750" cy="112395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549E3158-682C-419B-BC77-D7D2ECD761C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0525817" y="2832100"/>
            <a:ext cx="4876800" cy="1438275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72246068-E8A9-4A3A-B6FD-06B48DC8E9B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-2438400" y="-1350106"/>
            <a:ext cx="4210050" cy="2638425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B781C5B1-B350-46CB-8620-E2520E3A5A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0579549">
            <a:off x="1524000" y="1021263"/>
            <a:ext cx="1047750" cy="1123950"/>
          </a:xfrm>
          <a:prstGeom prst="rect">
            <a:avLst/>
          </a:prstGeom>
        </p:spPr>
      </p:pic>
      <p:sp>
        <p:nvSpPr>
          <p:cNvPr id="29" name="Овал 28">
            <a:extLst>
              <a:ext uri="{FF2B5EF4-FFF2-40B4-BE49-F238E27FC236}">
                <a16:creationId xmlns:a16="http://schemas.microsoft.com/office/drawing/2014/main" xmlns="" id="{11C3AFA0-32E7-4C7B-AD09-0AB75A038FD1}"/>
              </a:ext>
            </a:extLst>
          </p:cNvPr>
          <p:cNvSpPr/>
          <p:nvPr/>
        </p:nvSpPr>
        <p:spPr>
          <a:xfrm>
            <a:off x="647700" y="3034667"/>
            <a:ext cx="209550" cy="209550"/>
          </a:xfrm>
          <a:prstGeom prst="ellipse">
            <a:avLst/>
          </a:prstGeom>
          <a:solidFill>
            <a:srgbClr val="FFF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xmlns="" id="{761DAD94-16B6-4147-B95F-935805C444B3}"/>
              </a:ext>
            </a:extLst>
          </p:cNvPr>
          <p:cNvSpPr/>
          <p:nvPr/>
        </p:nvSpPr>
        <p:spPr>
          <a:xfrm>
            <a:off x="100334" y="5994721"/>
            <a:ext cx="490216" cy="490216"/>
          </a:xfrm>
          <a:prstGeom prst="ellipse">
            <a:avLst/>
          </a:prstGeom>
          <a:solidFill>
            <a:srgbClr val="FFB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xmlns="" id="{C9C63F98-1792-4DD4-B280-362CA1E3217B}"/>
              </a:ext>
            </a:extLst>
          </p:cNvPr>
          <p:cNvSpPr/>
          <p:nvPr/>
        </p:nvSpPr>
        <p:spPr>
          <a:xfrm>
            <a:off x="8290708" y="2583363"/>
            <a:ext cx="337183" cy="337183"/>
          </a:xfrm>
          <a:prstGeom prst="ellipse">
            <a:avLst/>
          </a:prstGeom>
          <a:solidFill>
            <a:srgbClr val="FFB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6CA73157-8D7C-476B-8A10-EE1C200E4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10E56-2C6A-4682-B8DD-3E5D531C25FE}" type="slidenum">
              <a:rPr lang="ru-RU" smtClean="0"/>
              <a:t>1</a:t>
            </a:fld>
            <a:endParaRPr lang="ru-RU"/>
          </a:p>
        </p:txBody>
      </p:sp>
      <p:sp>
        <p:nvSpPr>
          <p:cNvPr id="15" name="Подзаголовок 2">
            <a:extLst>
              <a:ext uri="{FF2B5EF4-FFF2-40B4-BE49-F238E27FC236}">
                <a16:creationId xmlns:a16="http://schemas.microsoft.com/office/drawing/2014/main" xmlns="" id="{65992CF4-4344-4D44-8CD2-11862D6B987A}"/>
              </a:ext>
            </a:extLst>
          </p:cNvPr>
          <p:cNvSpPr txBox="1">
            <a:spLocks/>
          </p:cNvSpPr>
          <p:nvPr/>
        </p:nvSpPr>
        <p:spPr>
          <a:xfrm>
            <a:off x="1489063" y="5932809"/>
            <a:ext cx="9144000" cy="3548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893419"/>
                </a:solidFill>
                <a:latin typeface="Montserrat" panose="00000500000000000000" pitchFamily="50" charset="-52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Ярославская область</a:t>
            </a:r>
            <a:endParaRPr lang="ru-RU" dirty="0"/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57F6E2CA-CF1F-44C6-D412-DB243860486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94215" y="618171"/>
            <a:ext cx="2803570" cy="1131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1611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3120199-38A8-43B3-8721-2DF87642C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Дорожная карта проекта*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E13D8648-52C8-443B-A950-89564977A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10E56-2C6A-4682-B8DD-3E5D531C25FE}" type="slidenum">
              <a:rPr lang="ru-RU" smtClean="0"/>
              <a:t>10</a:t>
            </a:fld>
            <a:endParaRPr lang="ru-RU"/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xmlns="" id="{97561AC5-69DE-4325-BF72-34F24D2BFA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8773945"/>
              </p:ext>
            </p:extLst>
          </p:nvPr>
        </p:nvGraphicFramePr>
        <p:xfrm>
          <a:off x="247068" y="1367961"/>
          <a:ext cx="10772068" cy="539746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48253">
                  <a:extLst>
                    <a:ext uri="{9D8B030D-6E8A-4147-A177-3AD203B41FA5}">
                      <a16:colId xmlns:a16="http://schemas.microsoft.com/office/drawing/2014/main" xmlns="" val="798446825"/>
                    </a:ext>
                  </a:extLst>
                </a:gridCol>
                <a:gridCol w="1435100">
                  <a:extLst>
                    <a:ext uri="{9D8B030D-6E8A-4147-A177-3AD203B41FA5}">
                      <a16:colId xmlns:a16="http://schemas.microsoft.com/office/drawing/2014/main" xmlns="" val="3022045549"/>
                    </a:ext>
                  </a:extLst>
                </a:gridCol>
                <a:gridCol w="1252343">
                  <a:extLst>
                    <a:ext uri="{9D8B030D-6E8A-4147-A177-3AD203B41FA5}">
                      <a16:colId xmlns:a16="http://schemas.microsoft.com/office/drawing/2014/main" xmlns="" val="3944776569"/>
                    </a:ext>
                  </a:extLst>
                </a:gridCol>
                <a:gridCol w="328031">
                  <a:extLst>
                    <a:ext uri="{9D8B030D-6E8A-4147-A177-3AD203B41FA5}">
                      <a16:colId xmlns:a16="http://schemas.microsoft.com/office/drawing/2014/main" xmlns="" val="1448423498"/>
                    </a:ext>
                  </a:extLst>
                </a:gridCol>
                <a:gridCol w="328031">
                  <a:extLst>
                    <a:ext uri="{9D8B030D-6E8A-4147-A177-3AD203B41FA5}">
                      <a16:colId xmlns:a16="http://schemas.microsoft.com/office/drawing/2014/main" xmlns="" val="3488009441"/>
                    </a:ext>
                  </a:extLst>
                </a:gridCol>
                <a:gridCol w="328031">
                  <a:extLst>
                    <a:ext uri="{9D8B030D-6E8A-4147-A177-3AD203B41FA5}">
                      <a16:colId xmlns:a16="http://schemas.microsoft.com/office/drawing/2014/main" xmlns="" val="3532039501"/>
                    </a:ext>
                  </a:extLst>
                </a:gridCol>
                <a:gridCol w="328031">
                  <a:extLst>
                    <a:ext uri="{9D8B030D-6E8A-4147-A177-3AD203B41FA5}">
                      <a16:colId xmlns:a16="http://schemas.microsoft.com/office/drawing/2014/main" xmlns="" val="2171129787"/>
                    </a:ext>
                  </a:extLst>
                </a:gridCol>
                <a:gridCol w="328031">
                  <a:extLst>
                    <a:ext uri="{9D8B030D-6E8A-4147-A177-3AD203B41FA5}">
                      <a16:colId xmlns:a16="http://schemas.microsoft.com/office/drawing/2014/main" xmlns="" val="752922709"/>
                    </a:ext>
                  </a:extLst>
                </a:gridCol>
                <a:gridCol w="328031">
                  <a:extLst>
                    <a:ext uri="{9D8B030D-6E8A-4147-A177-3AD203B41FA5}">
                      <a16:colId xmlns:a16="http://schemas.microsoft.com/office/drawing/2014/main" xmlns="" val="1287143543"/>
                    </a:ext>
                  </a:extLst>
                </a:gridCol>
                <a:gridCol w="328031">
                  <a:extLst>
                    <a:ext uri="{9D8B030D-6E8A-4147-A177-3AD203B41FA5}">
                      <a16:colId xmlns:a16="http://schemas.microsoft.com/office/drawing/2014/main" xmlns="" val="3694363696"/>
                    </a:ext>
                  </a:extLst>
                </a:gridCol>
                <a:gridCol w="328031">
                  <a:extLst>
                    <a:ext uri="{9D8B030D-6E8A-4147-A177-3AD203B41FA5}">
                      <a16:colId xmlns:a16="http://schemas.microsoft.com/office/drawing/2014/main" xmlns="" val="448576040"/>
                    </a:ext>
                  </a:extLst>
                </a:gridCol>
                <a:gridCol w="328031">
                  <a:extLst>
                    <a:ext uri="{9D8B030D-6E8A-4147-A177-3AD203B41FA5}">
                      <a16:colId xmlns:a16="http://schemas.microsoft.com/office/drawing/2014/main" xmlns="" val="2454197682"/>
                    </a:ext>
                  </a:extLst>
                </a:gridCol>
                <a:gridCol w="328031">
                  <a:extLst>
                    <a:ext uri="{9D8B030D-6E8A-4147-A177-3AD203B41FA5}">
                      <a16:colId xmlns:a16="http://schemas.microsoft.com/office/drawing/2014/main" xmlns="" val="1793503030"/>
                    </a:ext>
                  </a:extLst>
                </a:gridCol>
                <a:gridCol w="328031">
                  <a:extLst>
                    <a:ext uri="{9D8B030D-6E8A-4147-A177-3AD203B41FA5}">
                      <a16:colId xmlns:a16="http://schemas.microsoft.com/office/drawing/2014/main" xmlns="" val="3184116466"/>
                    </a:ext>
                  </a:extLst>
                </a:gridCol>
                <a:gridCol w="328031">
                  <a:extLst>
                    <a:ext uri="{9D8B030D-6E8A-4147-A177-3AD203B41FA5}">
                      <a16:colId xmlns:a16="http://schemas.microsoft.com/office/drawing/2014/main" xmlns="" val="1540413569"/>
                    </a:ext>
                  </a:extLst>
                </a:gridCol>
              </a:tblGrid>
              <a:tr h="239797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2"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6C2914"/>
                          </a:solidFill>
                        </a:rPr>
                        <a:t>202</a:t>
                      </a:r>
                      <a:r>
                        <a:rPr lang="ru-RU" sz="1200" b="1" dirty="0">
                          <a:solidFill>
                            <a:srgbClr val="6C2914"/>
                          </a:solidFill>
                        </a:rPr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58732653"/>
                  </a:ext>
                </a:extLst>
              </a:tr>
              <a:tr h="376824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rgbClr val="6C2914"/>
                          </a:solidFill>
                        </a:rPr>
                        <a:t>Работы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rgbClr val="6C2914"/>
                          </a:solidFill>
                        </a:rPr>
                        <a:t>Ответственные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rgbClr val="6C2914"/>
                          </a:solidFill>
                        </a:rPr>
                        <a:t>Период реализации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</a:rPr>
                        <a:t>I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</a:rPr>
                        <a:t>квартал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D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</a:rPr>
                        <a:t>II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</a:rPr>
                        <a:t>квартал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D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III </a:t>
                      </a:r>
                      <a:r>
                        <a:rPr kumimoji="0" lang="ru-RU" sz="1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квартал</a:t>
                      </a: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Montserra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D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IV </a:t>
                      </a:r>
                      <a:r>
                        <a:rPr kumimoji="0" lang="ru-RU" sz="1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квартал</a:t>
                      </a: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Montserra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D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97493819"/>
                  </a:ext>
                </a:extLst>
              </a:tr>
              <a:tr h="353985">
                <a:tc>
                  <a:txBody>
                    <a:bodyPr/>
                    <a:lstStyle/>
                    <a:p>
                      <a:r>
                        <a:rPr lang="ru-RU" sz="1050" dirty="0"/>
                        <a:t>1. </a:t>
                      </a:r>
                      <a:r>
                        <a:rPr lang="ru-RU" sz="1050" dirty="0" smtClean="0"/>
                        <a:t>Создание</a:t>
                      </a:r>
                      <a:r>
                        <a:rPr lang="ru-RU" sz="1050" baseline="0" dirty="0" smtClean="0"/>
                        <a:t> оргкомитета лагеря </a:t>
                      </a:r>
                      <a:endParaRPr lang="ru-RU" sz="105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Андреева  Е.П.</a:t>
                      </a:r>
                      <a:endParaRPr lang="ru-RU" sz="105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Март 2023</a:t>
                      </a:r>
                      <a:endParaRPr lang="ru-RU" sz="105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33708678"/>
                  </a:ext>
                </a:extLst>
              </a:tr>
              <a:tr h="3768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/>
                        <a:t>2. </a:t>
                      </a:r>
                      <a:r>
                        <a:rPr lang="ru-RU" sz="1050" dirty="0" smtClean="0"/>
                        <a:t>Разработка программы лагеря, подготовка</a:t>
                      </a:r>
                      <a:r>
                        <a:rPr lang="ru-RU" sz="1050" baseline="0" dirty="0" smtClean="0"/>
                        <a:t> </a:t>
                      </a:r>
                      <a:r>
                        <a:rPr lang="ru-RU" sz="1050" dirty="0" smtClean="0"/>
                        <a:t>необходимой документации.</a:t>
                      </a:r>
                    </a:p>
                    <a:p>
                      <a:endParaRPr lang="ru-RU" sz="105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Оргкомитет</a:t>
                      </a:r>
                      <a:endParaRPr lang="ru-RU" sz="105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Март –апрель</a:t>
                      </a:r>
                      <a:r>
                        <a:rPr lang="ru-RU" sz="1050" baseline="0" dirty="0" smtClean="0"/>
                        <a:t> 2023</a:t>
                      </a:r>
                      <a:endParaRPr lang="ru-RU" sz="105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41747057"/>
                  </a:ext>
                </a:extLst>
              </a:tr>
              <a:tr h="491012">
                <a:tc>
                  <a:txBody>
                    <a:bodyPr/>
                    <a:lstStyle/>
                    <a:p>
                      <a:r>
                        <a:rPr lang="ru-RU" sz="1050" dirty="0"/>
                        <a:t>3. </a:t>
                      </a:r>
                      <a:r>
                        <a:rPr lang="ru-RU" sz="1050" dirty="0" smtClean="0"/>
                        <a:t> Взаимодействие с партнерами лагеря , заключение договоров( </a:t>
                      </a:r>
                      <a:r>
                        <a:rPr lang="ru-RU" sz="1050" dirty="0" err="1" smtClean="0"/>
                        <a:t>мк</a:t>
                      </a:r>
                      <a:r>
                        <a:rPr lang="ru-RU" sz="1050" dirty="0" smtClean="0"/>
                        <a:t>, транспорт, экскурсии)</a:t>
                      </a:r>
                      <a:endParaRPr lang="ru-RU" sz="105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/>
                        <a:t>Оргкомитет</a:t>
                      </a:r>
                    </a:p>
                    <a:p>
                      <a:endParaRPr lang="ru-RU" sz="105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Апрель-июнь</a:t>
                      </a:r>
                      <a:r>
                        <a:rPr lang="ru-RU" sz="1050" baseline="0" dirty="0" smtClean="0"/>
                        <a:t> 2023</a:t>
                      </a:r>
                      <a:endParaRPr lang="ru-RU" sz="105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84768681"/>
                  </a:ext>
                </a:extLst>
              </a:tr>
              <a:tr h="353985"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4. Создание</a:t>
                      </a:r>
                      <a:r>
                        <a:rPr lang="ru-RU" sz="1050" baseline="0" dirty="0" smtClean="0"/>
                        <a:t> публикаций для привлечения потенциальных участников и партнеров</a:t>
                      </a:r>
                      <a:endParaRPr lang="ru-RU" sz="105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/>
                        <a:t>Оргкомитет</a:t>
                      </a:r>
                    </a:p>
                    <a:p>
                      <a:endParaRPr lang="ru-RU" sz="105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Апрель-</a:t>
                      </a:r>
                      <a:r>
                        <a:rPr lang="ru-RU" sz="1050" baseline="0" dirty="0" smtClean="0"/>
                        <a:t> июнь 2023</a:t>
                      </a:r>
                      <a:endParaRPr lang="ru-RU" sz="105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10175636"/>
                  </a:ext>
                </a:extLst>
              </a:tr>
              <a:tr h="491012">
                <a:tc>
                  <a:txBody>
                    <a:bodyPr/>
                    <a:lstStyle/>
                    <a:p>
                      <a:r>
                        <a:rPr lang="ru-RU" sz="1050" dirty="0"/>
                        <a:t>5. </a:t>
                      </a:r>
                      <a:r>
                        <a:rPr lang="ru-RU" sz="1050" dirty="0" smtClean="0"/>
                        <a:t> Организация обучения</a:t>
                      </a:r>
                      <a:r>
                        <a:rPr lang="ru-RU" sz="1050" baseline="0" dirty="0" smtClean="0"/>
                        <a:t> оргкомитета лагеря</a:t>
                      </a:r>
                      <a:endParaRPr lang="ru-RU" sz="105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Андреева</a:t>
                      </a:r>
                      <a:r>
                        <a:rPr lang="ru-RU" sz="1050" baseline="0" dirty="0" smtClean="0"/>
                        <a:t> Е.П., партнеры</a:t>
                      </a:r>
                      <a:endParaRPr lang="ru-RU" sz="105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Май 2023</a:t>
                      </a:r>
                      <a:endParaRPr lang="ru-RU" sz="105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31186077"/>
                  </a:ext>
                </a:extLst>
              </a:tr>
              <a:tr h="353985">
                <a:tc>
                  <a:txBody>
                    <a:bodyPr/>
                    <a:lstStyle/>
                    <a:p>
                      <a:r>
                        <a:rPr lang="ru-RU" sz="1050" dirty="0"/>
                        <a:t>6. </a:t>
                      </a:r>
                      <a:r>
                        <a:rPr lang="ru-RU" sz="1050" dirty="0" smtClean="0"/>
                        <a:t> Закупка </a:t>
                      </a:r>
                      <a:r>
                        <a:rPr lang="ru-RU" sz="1050" dirty="0" err="1" smtClean="0"/>
                        <a:t>мерча</a:t>
                      </a:r>
                      <a:r>
                        <a:rPr lang="ru-RU" sz="1050" dirty="0" smtClean="0"/>
                        <a:t>,</a:t>
                      </a:r>
                      <a:r>
                        <a:rPr lang="ru-RU" sz="1050" baseline="0" dirty="0" smtClean="0"/>
                        <a:t> канцелярии,  расходных материалов, призового фонда, оборудования.</a:t>
                      </a:r>
                      <a:endParaRPr lang="ru-RU" sz="105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/>
                        <a:t>Оргкомитет</a:t>
                      </a:r>
                    </a:p>
                    <a:p>
                      <a:endParaRPr lang="ru-RU" sz="105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Апрель-май 2023</a:t>
                      </a:r>
                      <a:endParaRPr lang="ru-RU" sz="105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50718759"/>
                  </a:ext>
                </a:extLst>
              </a:tr>
              <a:tr h="353985">
                <a:tc>
                  <a:txBody>
                    <a:bodyPr/>
                    <a:lstStyle/>
                    <a:p>
                      <a:r>
                        <a:rPr lang="ru-RU" sz="1050" dirty="0"/>
                        <a:t>7. </a:t>
                      </a:r>
                      <a:r>
                        <a:rPr lang="ru-RU" sz="1050" dirty="0" smtClean="0"/>
                        <a:t> Организация инструктажей</a:t>
                      </a:r>
                      <a:r>
                        <a:rPr lang="ru-RU" sz="1050" baseline="0" dirty="0" smtClean="0"/>
                        <a:t> и подготовка к открытию смены.</a:t>
                      </a:r>
                      <a:endParaRPr lang="ru-RU" sz="105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/>
                        <a:t>Оргкомитет</a:t>
                      </a:r>
                    </a:p>
                    <a:p>
                      <a:endParaRPr lang="ru-RU" sz="105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Май 2023</a:t>
                      </a:r>
                      <a:endParaRPr lang="ru-RU" sz="105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00931670"/>
                  </a:ext>
                </a:extLst>
              </a:tr>
              <a:tr h="491012">
                <a:tc>
                  <a:txBody>
                    <a:bodyPr/>
                    <a:lstStyle/>
                    <a:p>
                      <a:r>
                        <a:rPr lang="ru-RU" sz="1050" dirty="0"/>
                        <a:t>8. </a:t>
                      </a:r>
                      <a:r>
                        <a:rPr lang="ru-RU" sz="1050" dirty="0" smtClean="0"/>
                        <a:t> Реализация лагерной смены</a:t>
                      </a:r>
                      <a:endParaRPr lang="ru-RU" sz="105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/>
                        <a:t>Оргкомитет, партнеры</a:t>
                      </a:r>
                    </a:p>
                    <a:p>
                      <a:endParaRPr lang="ru-RU" sz="105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Июнь 2023</a:t>
                      </a:r>
                      <a:endParaRPr lang="ru-RU" sz="105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27189324"/>
                  </a:ext>
                </a:extLst>
              </a:tr>
              <a:tr h="376824">
                <a:tc>
                  <a:txBody>
                    <a:bodyPr/>
                    <a:lstStyle/>
                    <a:p>
                      <a:r>
                        <a:rPr lang="ru-RU" sz="1050" dirty="0"/>
                        <a:t>9. </a:t>
                      </a:r>
                      <a:r>
                        <a:rPr lang="ru-RU" sz="1050" dirty="0" smtClean="0"/>
                        <a:t> Рефлексия,</a:t>
                      </a:r>
                      <a:r>
                        <a:rPr lang="ru-RU" sz="1050" baseline="0" dirty="0" smtClean="0"/>
                        <a:t>  подготовка отчетной документации, доработка  на дальнейшую перспективу.</a:t>
                      </a:r>
                      <a:endParaRPr lang="ru-RU" sz="105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/>
                        <a:t>Оргкомитет</a:t>
                      </a:r>
                    </a:p>
                    <a:p>
                      <a:endParaRPr lang="ru-RU" sz="105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Июнь 2023</a:t>
                      </a:r>
                      <a:endParaRPr lang="ru-RU" sz="105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00106466"/>
                  </a:ext>
                </a:extLst>
              </a:tr>
              <a:tr h="513850">
                <a:tc>
                  <a:txBody>
                    <a:bodyPr/>
                    <a:lstStyle/>
                    <a:p>
                      <a:r>
                        <a:rPr lang="ru-RU" sz="1050" dirty="0"/>
                        <a:t>10. </a:t>
                      </a:r>
                      <a:r>
                        <a:rPr lang="ru-RU" sz="1050" dirty="0" smtClean="0"/>
                        <a:t> Освещение полученного опыта в СМИ,</a:t>
                      </a:r>
                      <a:r>
                        <a:rPr lang="ru-RU" sz="1050" baseline="0" dirty="0" smtClean="0"/>
                        <a:t> получение поддержки проекта для выхода на более высокий уровень.</a:t>
                      </a:r>
                      <a:endParaRPr lang="ru-RU" sz="105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/>
                        <a:t>Оргкомитет</a:t>
                      </a:r>
                    </a:p>
                    <a:p>
                      <a:endParaRPr lang="ru-RU" sz="105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Июнь 2023- сентябрь 2023</a:t>
                      </a:r>
                      <a:endParaRPr lang="ru-RU" sz="105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7661768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9EB4B4A-9063-E3C0-8C23-925BC9B8B11C}"/>
              </a:ext>
            </a:extLst>
          </p:cNvPr>
          <p:cNvSpPr txBox="1"/>
          <p:nvPr/>
        </p:nvSpPr>
        <p:spPr>
          <a:xfrm>
            <a:off x="237561" y="6878678"/>
            <a:ext cx="975360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srgbClr val="6C291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* Структура таблицы и даты приводятся для примера, вы можете изменить их в соответствии с вашим проектом</a:t>
            </a:r>
          </a:p>
        </p:txBody>
      </p:sp>
    </p:spTree>
    <p:extLst>
      <p:ext uri="{BB962C8B-B14F-4D97-AF65-F5344CB8AC3E}">
        <p14:creationId xmlns:p14="http://schemas.microsoft.com/office/powerpoint/2010/main" val="1845766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B656D86-FC5E-4DEB-AA5C-4FAD28E672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4058789">
            <a:off x="195111" y="5597786"/>
            <a:ext cx="1047750" cy="1123950"/>
          </a:xfrm>
          <a:prstGeom prst="rect">
            <a:avLst/>
          </a:prstGeom>
        </p:spPr>
      </p:pic>
      <p:sp>
        <p:nvSpPr>
          <p:cNvPr id="5" name="Овал 4">
            <a:extLst>
              <a:ext uri="{FF2B5EF4-FFF2-40B4-BE49-F238E27FC236}">
                <a16:creationId xmlns:a16="http://schemas.microsoft.com/office/drawing/2014/main" xmlns="" id="{3B101C1A-05A9-4761-A3E2-2BDCCCF97245}"/>
              </a:ext>
            </a:extLst>
          </p:cNvPr>
          <p:cNvSpPr/>
          <p:nvPr/>
        </p:nvSpPr>
        <p:spPr>
          <a:xfrm>
            <a:off x="9944100" y="6412706"/>
            <a:ext cx="209550" cy="209550"/>
          </a:xfrm>
          <a:prstGeom prst="ellipse">
            <a:avLst/>
          </a:prstGeom>
          <a:solidFill>
            <a:srgbClr val="FFF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xmlns="" id="{44F2766D-4A77-4058-9AF5-B4C09082C1F0}"/>
              </a:ext>
            </a:extLst>
          </p:cNvPr>
          <p:cNvSpPr/>
          <p:nvPr/>
        </p:nvSpPr>
        <p:spPr>
          <a:xfrm>
            <a:off x="11466341" y="4602663"/>
            <a:ext cx="337183" cy="337183"/>
          </a:xfrm>
          <a:prstGeom prst="ellipse">
            <a:avLst/>
          </a:prstGeom>
          <a:solidFill>
            <a:srgbClr val="FFB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3C8570A-B3CC-4765-B7C9-B6296D172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10E56-2C6A-4682-B8DD-3E5D531C25FE}" type="slidenum">
              <a:rPr lang="ru-RU" smtClean="0"/>
              <a:t>2</a:t>
            </a:fld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3AC7A69-64AB-499A-B1BB-EBF09AD02FA3}"/>
              </a:ext>
            </a:extLst>
          </p:cNvPr>
          <p:cNvSpPr txBox="1"/>
          <p:nvPr/>
        </p:nvSpPr>
        <p:spPr>
          <a:xfrm>
            <a:off x="5103624" y="5439032"/>
            <a:ext cx="505002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/>
              <a:t>Отправляя данную заявку на участие в конкурсе, </a:t>
            </a:r>
            <a:br>
              <a:rPr lang="ru-RU" sz="1200" dirty="0"/>
            </a:br>
            <a:r>
              <a:rPr lang="ru-RU" sz="1200" dirty="0"/>
              <a:t>я принимаю </a:t>
            </a:r>
            <a:r>
              <a:rPr lang="ru-RU" sz="1200" dirty="0">
                <a:hlinkClick r:id="rId4"/>
              </a:rPr>
              <a:t>соглашение</a:t>
            </a:r>
            <a:r>
              <a:rPr lang="ru-RU" sz="1200" dirty="0"/>
              <a:t> на обработку персональных данных и распространение информации о проекте, </a:t>
            </a:r>
            <a:br>
              <a:rPr lang="ru-RU" sz="1200" dirty="0"/>
            </a:br>
            <a:r>
              <a:rPr lang="ru-RU" sz="1200" dirty="0"/>
              <a:t>а также соглашаюсь с условиями конкурсной документации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3355AAB-7AEE-43B9-AD7D-A5C8487337A5}"/>
              </a:ext>
            </a:extLst>
          </p:cNvPr>
          <p:cNvSpPr txBox="1"/>
          <p:nvPr/>
        </p:nvSpPr>
        <p:spPr>
          <a:xfrm>
            <a:off x="4145833" y="5523374"/>
            <a:ext cx="888130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/>
          <a:p>
            <a:pPr algn="ctr"/>
            <a:r>
              <a:rPr lang="ru-RU" sz="1400"/>
              <a:t>да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xmlns="" id="{7D7BE68C-8120-4867-8BB7-8F6B5B81F74F}"/>
              </a:ext>
            </a:extLst>
          </p:cNvPr>
          <p:cNvSpPr txBox="1">
            <a:spLocks/>
          </p:cNvSpPr>
          <p:nvPr/>
        </p:nvSpPr>
        <p:spPr>
          <a:xfrm>
            <a:off x="550851" y="610555"/>
            <a:ext cx="4726000" cy="73247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89341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/>
              <a:t>Лидер проекта</a:t>
            </a: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xmlns="" id="{4D6788D8-AE4A-4283-98BA-A729FAC04934}"/>
              </a:ext>
            </a:extLst>
          </p:cNvPr>
          <p:cNvGrpSpPr/>
          <p:nvPr/>
        </p:nvGrpSpPr>
        <p:grpSpPr>
          <a:xfrm>
            <a:off x="1366839" y="1619176"/>
            <a:ext cx="9358314" cy="438744"/>
            <a:chOff x="1398492" y="1683828"/>
            <a:chExt cx="8893272" cy="30777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CD1BD984-0B8A-4366-9CD2-81EEA87F3380}"/>
                </a:ext>
              </a:extLst>
            </p:cNvPr>
            <p:cNvSpPr txBox="1"/>
            <p:nvPr/>
          </p:nvSpPr>
          <p:spPr>
            <a:xfrm>
              <a:off x="1398492" y="1683828"/>
              <a:ext cx="3551096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ru-RU" sz="1400"/>
                <a:t>ФИО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20C0C59F-5F60-4A48-B529-9CDA0270C211}"/>
                </a:ext>
              </a:extLst>
            </p:cNvPr>
            <p:cNvSpPr txBox="1"/>
            <p:nvPr/>
          </p:nvSpPr>
          <p:spPr>
            <a:xfrm>
              <a:off x="5046561" y="1683828"/>
              <a:ext cx="5245203" cy="21590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ru-RU" sz="1400" dirty="0" smtClean="0"/>
                <a:t>Андреева Екатерина Павловна</a:t>
              </a:r>
              <a:endParaRPr lang="ru-RU" sz="1400" dirty="0"/>
            </a:p>
          </p:txBody>
        </p:sp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xmlns="" id="{952352CA-54C9-4235-B4A8-7A35A8A76357}"/>
              </a:ext>
            </a:extLst>
          </p:cNvPr>
          <p:cNvGrpSpPr/>
          <p:nvPr/>
        </p:nvGrpSpPr>
        <p:grpSpPr>
          <a:xfrm>
            <a:off x="1276351" y="2161308"/>
            <a:ext cx="9448800" cy="543771"/>
            <a:chOff x="1582400" y="1656120"/>
            <a:chExt cx="8709363" cy="543771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2D420A58-168E-4C07-84AF-D3AC4521735F}"/>
                </a:ext>
              </a:extLst>
            </p:cNvPr>
            <p:cNvSpPr txBox="1"/>
            <p:nvPr/>
          </p:nvSpPr>
          <p:spPr>
            <a:xfrm>
              <a:off x="1582400" y="1656120"/>
              <a:ext cx="3527764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ru-RU" sz="1400" dirty="0"/>
                <a:t>Наименование </a:t>
              </a:r>
              <a:br>
                <a:rPr lang="ru-RU" sz="1400" dirty="0"/>
              </a:br>
              <a:r>
                <a:rPr lang="ru-RU" sz="1400" dirty="0"/>
                <a:t>образовательной организации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35214466-26F8-4C42-8E29-C382D753C98C}"/>
                </a:ext>
              </a:extLst>
            </p:cNvPr>
            <p:cNvSpPr txBox="1"/>
            <p:nvPr/>
          </p:nvSpPr>
          <p:spPr>
            <a:xfrm>
              <a:off x="5204221" y="1683828"/>
              <a:ext cx="5087542" cy="51606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anchor="ctr" anchorCtr="0">
              <a:noAutofit/>
            </a:bodyPr>
            <a:lstStyle/>
            <a:p>
              <a:r>
                <a:rPr lang="ru-RU" sz="1400" i="0" dirty="0" smtClean="0">
                  <a:solidFill>
                    <a:schemeClr val="tx1"/>
                  </a:solidFill>
                </a:rPr>
                <a:t>МОУ </a:t>
              </a:r>
              <a:r>
                <a:rPr lang="ru-RU" sz="1400" i="0" dirty="0" err="1" smtClean="0">
                  <a:solidFill>
                    <a:schemeClr val="tx1"/>
                  </a:solidFill>
                </a:rPr>
                <a:t>Кузнечихинская</a:t>
              </a:r>
              <a:r>
                <a:rPr lang="ru-RU" sz="1400" i="0" dirty="0" smtClean="0">
                  <a:solidFill>
                    <a:schemeClr val="tx1"/>
                  </a:solidFill>
                </a:rPr>
                <a:t> СШ </a:t>
              </a:r>
            </a:p>
            <a:p>
              <a:r>
                <a:rPr lang="ru-RU" sz="1400" i="0" dirty="0" smtClean="0">
                  <a:solidFill>
                    <a:schemeClr val="tx1"/>
                  </a:solidFill>
                </a:rPr>
                <a:t>Ярославский муниципальный район</a:t>
              </a:r>
              <a:endParaRPr lang="ru-RU" sz="1400" i="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xmlns="" id="{52083109-47DF-49C0-BA13-14372450F059}"/>
              </a:ext>
            </a:extLst>
          </p:cNvPr>
          <p:cNvGrpSpPr/>
          <p:nvPr/>
        </p:nvGrpSpPr>
        <p:grpSpPr>
          <a:xfrm>
            <a:off x="1366838" y="3490489"/>
            <a:ext cx="9358313" cy="476411"/>
            <a:chOff x="1398493" y="1683827"/>
            <a:chExt cx="8893272" cy="307778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5BA47828-964F-4479-9E63-74470702FD77}"/>
                </a:ext>
              </a:extLst>
            </p:cNvPr>
            <p:cNvSpPr txBox="1"/>
            <p:nvPr/>
          </p:nvSpPr>
          <p:spPr>
            <a:xfrm>
              <a:off x="1398493" y="1683828"/>
              <a:ext cx="3551095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ru-RU" sz="1400" dirty="0"/>
                <a:t>Населенный пункт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419FEE4C-3857-406D-B795-25E1AE19784B}"/>
                </a:ext>
              </a:extLst>
            </p:cNvPr>
            <p:cNvSpPr txBox="1"/>
            <p:nvPr/>
          </p:nvSpPr>
          <p:spPr>
            <a:xfrm>
              <a:off x="5046561" y="1683827"/>
              <a:ext cx="5245204" cy="19883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ru-RU" sz="1400" dirty="0" smtClean="0"/>
                <a:t>Д. </a:t>
              </a:r>
              <a:r>
                <a:rPr lang="ru-RU" sz="1400" dirty="0" err="1" smtClean="0"/>
                <a:t>Кузнечиха</a:t>
              </a:r>
              <a:endParaRPr lang="ru-RU" sz="1400" dirty="0"/>
            </a:p>
          </p:txBody>
        </p:sp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xmlns="" id="{9209B789-2976-442B-813E-DF88DBF9C3B9}"/>
              </a:ext>
            </a:extLst>
          </p:cNvPr>
          <p:cNvGrpSpPr/>
          <p:nvPr/>
        </p:nvGrpSpPr>
        <p:grpSpPr>
          <a:xfrm>
            <a:off x="1219200" y="4097992"/>
            <a:ext cx="9505951" cy="307777"/>
            <a:chOff x="1258191" y="1683828"/>
            <a:chExt cx="9033573" cy="307777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63B86E29-1A39-4326-8AF0-D08DA57BC9A2}"/>
                </a:ext>
              </a:extLst>
            </p:cNvPr>
            <p:cNvSpPr txBox="1"/>
            <p:nvPr/>
          </p:nvSpPr>
          <p:spPr>
            <a:xfrm>
              <a:off x="1258191" y="1683828"/>
              <a:ext cx="3691397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ru-RU" sz="1400"/>
                <a:t>Должность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B37AEC9A-D839-4586-B947-ED3C4E33A1EE}"/>
                </a:ext>
              </a:extLst>
            </p:cNvPr>
            <p:cNvSpPr txBox="1"/>
            <p:nvPr/>
          </p:nvSpPr>
          <p:spPr>
            <a:xfrm>
              <a:off x="5046561" y="1683828"/>
              <a:ext cx="5245203" cy="30777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ru-RU" sz="1400" dirty="0" smtClean="0"/>
                <a:t>Педагог-организатор</a:t>
              </a:r>
              <a:endParaRPr lang="ru-RU" sz="1400" dirty="0"/>
            </a:p>
          </p:txBody>
        </p:sp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xmlns="" id="{E13E97C9-54FD-4C44-9797-41D17967FDC1}"/>
              </a:ext>
            </a:extLst>
          </p:cNvPr>
          <p:cNvGrpSpPr/>
          <p:nvPr/>
        </p:nvGrpSpPr>
        <p:grpSpPr>
          <a:xfrm>
            <a:off x="1219200" y="4536864"/>
            <a:ext cx="9505951" cy="307777"/>
            <a:chOff x="1258191" y="1683828"/>
            <a:chExt cx="9033573" cy="307777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BEAD7216-79D3-4BF1-8DE3-45395C26BD88}"/>
                </a:ext>
              </a:extLst>
            </p:cNvPr>
            <p:cNvSpPr txBox="1"/>
            <p:nvPr/>
          </p:nvSpPr>
          <p:spPr>
            <a:xfrm>
              <a:off x="1258191" y="1683828"/>
              <a:ext cx="3691397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en-US" sz="1400"/>
                <a:t>E</a:t>
              </a:r>
              <a:r>
                <a:rPr lang="ru-RU" sz="1400"/>
                <a:t>-</a:t>
              </a:r>
              <a:r>
                <a:rPr lang="ru-RU" sz="1400" err="1"/>
                <a:t>mail</a:t>
              </a:r>
              <a:r>
                <a:rPr lang="ru-RU" sz="1400"/>
                <a:t> для связи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7AE7D725-243C-40D4-87BB-8F5B8D9C5DE5}"/>
                </a:ext>
              </a:extLst>
            </p:cNvPr>
            <p:cNvSpPr txBox="1"/>
            <p:nvPr/>
          </p:nvSpPr>
          <p:spPr>
            <a:xfrm>
              <a:off x="5046561" y="1683828"/>
              <a:ext cx="5245203" cy="30777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1400" i="0" dirty="0" smtClean="0">
                  <a:solidFill>
                    <a:schemeClr val="tx1"/>
                  </a:solidFill>
                </a:rPr>
                <a:t>Froska1506@yandex.ru</a:t>
              </a:r>
              <a:endParaRPr lang="ru-RU" sz="1400" i="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xmlns="" id="{D16E8685-F117-4582-AAB5-47C2E3F1C61B}"/>
              </a:ext>
            </a:extLst>
          </p:cNvPr>
          <p:cNvGrpSpPr/>
          <p:nvPr/>
        </p:nvGrpSpPr>
        <p:grpSpPr>
          <a:xfrm>
            <a:off x="1219199" y="4975738"/>
            <a:ext cx="9505951" cy="307777"/>
            <a:chOff x="1258191" y="1683828"/>
            <a:chExt cx="9033573" cy="307777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4FE639E6-5ABC-4FBF-AC96-565CB1998082}"/>
                </a:ext>
              </a:extLst>
            </p:cNvPr>
            <p:cNvSpPr txBox="1"/>
            <p:nvPr/>
          </p:nvSpPr>
          <p:spPr>
            <a:xfrm>
              <a:off x="1258191" y="1683828"/>
              <a:ext cx="3691397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ru-RU" sz="1400"/>
                <a:t>Телефон для связи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B1752279-9347-4E65-9B22-759A1E0034CE}"/>
                </a:ext>
              </a:extLst>
            </p:cNvPr>
            <p:cNvSpPr txBox="1"/>
            <p:nvPr/>
          </p:nvSpPr>
          <p:spPr>
            <a:xfrm>
              <a:off x="5046561" y="1683828"/>
              <a:ext cx="5245203" cy="30777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1400" i="0" dirty="0" smtClean="0">
                  <a:solidFill>
                    <a:schemeClr val="tx1"/>
                  </a:solidFill>
                </a:rPr>
                <a:t>8-960-528-05-35</a:t>
              </a:r>
              <a:endParaRPr lang="ru-RU" sz="1400" i="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xmlns="" id="{AD8C6DFA-3543-6D55-6369-B9C856FA78BD}"/>
              </a:ext>
            </a:extLst>
          </p:cNvPr>
          <p:cNvGrpSpPr/>
          <p:nvPr/>
        </p:nvGrpSpPr>
        <p:grpSpPr>
          <a:xfrm>
            <a:off x="914400" y="2843331"/>
            <a:ext cx="9810751" cy="516062"/>
            <a:chOff x="1248774" y="1610938"/>
            <a:chExt cx="9042989" cy="516062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7972EAC0-95AF-79B1-5671-EFCCAA953391}"/>
                </a:ext>
              </a:extLst>
            </p:cNvPr>
            <p:cNvSpPr txBox="1"/>
            <p:nvPr/>
          </p:nvSpPr>
          <p:spPr>
            <a:xfrm>
              <a:off x="1248774" y="1683828"/>
              <a:ext cx="386139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ru-RU" sz="1400" dirty="0"/>
                <a:t>Реализуемая образовательная программа 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A1C77404-F114-26AC-FBE9-CA42106C8AA1}"/>
                </a:ext>
              </a:extLst>
            </p:cNvPr>
            <p:cNvSpPr txBox="1"/>
            <p:nvPr/>
          </p:nvSpPr>
          <p:spPr>
            <a:xfrm>
              <a:off x="5204221" y="1610938"/>
              <a:ext cx="5087542" cy="5160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anchor="ctr" anchorCtr="0">
              <a:noAutofit/>
            </a:bodyPr>
            <a:lstStyle/>
            <a:p>
              <a:endParaRPr lang="ru-RU" sz="1400" i="0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5103627" y="2803410"/>
            <a:ext cx="57921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 smtClean="0"/>
              <a:t>Образовательная программа начального общего образования, основного общего образования, среднего общего образования</a:t>
            </a:r>
            <a:r>
              <a:rPr lang="ru-RU" sz="1200" dirty="0" smtClean="0"/>
              <a:t>;</a:t>
            </a:r>
            <a:endParaRPr lang="ru-RU" sz="1200" dirty="0"/>
          </a:p>
          <a:p>
            <a:r>
              <a:rPr lang="ru-RU" sz="14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53120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B656D86-FC5E-4DEB-AA5C-4FAD28E672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4058789">
            <a:off x="195111" y="5764035"/>
            <a:ext cx="1047750" cy="1123950"/>
          </a:xfrm>
          <a:prstGeom prst="rect">
            <a:avLst/>
          </a:prstGeom>
        </p:spPr>
      </p:pic>
      <p:sp>
        <p:nvSpPr>
          <p:cNvPr id="5" name="Овал 4">
            <a:extLst>
              <a:ext uri="{FF2B5EF4-FFF2-40B4-BE49-F238E27FC236}">
                <a16:creationId xmlns:a16="http://schemas.microsoft.com/office/drawing/2014/main" xmlns="" id="{3B101C1A-05A9-4761-A3E2-2BDCCCF97245}"/>
              </a:ext>
            </a:extLst>
          </p:cNvPr>
          <p:cNvSpPr/>
          <p:nvPr/>
        </p:nvSpPr>
        <p:spPr>
          <a:xfrm>
            <a:off x="11544006" y="6072506"/>
            <a:ext cx="209550" cy="209550"/>
          </a:xfrm>
          <a:prstGeom prst="ellipse">
            <a:avLst/>
          </a:prstGeom>
          <a:solidFill>
            <a:srgbClr val="FFF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xmlns="" id="{44F2766D-4A77-4058-9AF5-B4C09082C1F0}"/>
              </a:ext>
            </a:extLst>
          </p:cNvPr>
          <p:cNvSpPr/>
          <p:nvPr/>
        </p:nvSpPr>
        <p:spPr>
          <a:xfrm>
            <a:off x="11466341" y="4602663"/>
            <a:ext cx="337183" cy="337183"/>
          </a:xfrm>
          <a:prstGeom prst="ellipse">
            <a:avLst/>
          </a:prstGeom>
          <a:solidFill>
            <a:srgbClr val="FFB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3C8570A-B3CC-4765-B7C9-B6296D172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10E56-2C6A-4682-B8DD-3E5D531C25FE}" type="slidenum">
              <a:rPr lang="ru-RU" smtClean="0"/>
              <a:t>3</a:t>
            </a:fld>
            <a:endParaRPr lang="ru-RU" dirty="0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A6645B60-ECA7-41AA-AE97-DAF0A495F9C6}"/>
              </a:ext>
            </a:extLst>
          </p:cNvPr>
          <p:cNvSpPr txBox="1">
            <a:spLocks/>
          </p:cNvSpPr>
          <p:nvPr/>
        </p:nvSpPr>
        <p:spPr>
          <a:xfrm>
            <a:off x="550850" y="610555"/>
            <a:ext cx="6797687" cy="73247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89341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/>
              <a:t>Характеристики проекта</a:t>
            </a: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xmlns="" id="{96CFF511-11CE-41E2-8380-AE08764A7DE5}"/>
              </a:ext>
            </a:extLst>
          </p:cNvPr>
          <p:cNvGrpSpPr/>
          <p:nvPr/>
        </p:nvGrpSpPr>
        <p:grpSpPr>
          <a:xfrm>
            <a:off x="-1" y="3873299"/>
            <a:ext cx="11387575" cy="646331"/>
            <a:chOff x="1202156" y="1767905"/>
            <a:chExt cx="9089607" cy="64633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8F59C623-F464-42DF-A026-27700C77133D}"/>
                </a:ext>
              </a:extLst>
            </p:cNvPr>
            <p:cNvSpPr txBox="1"/>
            <p:nvPr/>
          </p:nvSpPr>
          <p:spPr>
            <a:xfrm>
              <a:off x="1202156" y="1767905"/>
              <a:ext cx="2249254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+mj-lt"/>
                <a:buNone/>
                <a:tabLst/>
                <a:defRPr/>
              </a:pPr>
              <a:r>
                <a:rPr lang="ru-RU" sz="1400" b="1" dirty="0">
                  <a:solidFill>
                    <a:srgbClr val="6C2914"/>
                  </a:solidFill>
                </a:rPr>
                <a:t>Срок реализации</a:t>
              </a: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/>
              </a:r>
              <a:b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r>
                <a:rPr kumimoji="0" lang="ru-RU" sz="1050" b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(от 3 до 12 месяцев в период </a:t>
              </a:r>
              <a:br>
                <a:rPr kumimoji="0" lang="ru-RU" sz="1050" b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r>
                <a:rPr kumimoji="0" lang="ru-RU" sz="1050" b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Январь 2023 – Декабрь 2023)</a:t>
              </a:r>
              <a:endParaRPr kumimoji="0" lang="ru-RU" sz="12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EA822BF3-FBCB-4BFF-AEFE-7ACDFB41E81B}"/>
                </a:ext>
              </a:extLst>
            </p:cNvPr>
            <p:cNvSpPr txBox="1"/>
            <p:nvPr/>
          </p:nvSpPr>
          <p:spPr>
            <a:xfrm>
              <a:off x="3527081" y="1883735"/>
              <a:ext cx="6764682" cy="48177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100" dirty="0" smtClean="0">
                  <a:latin typeface="Montserrat"/>
                </a:rPr>
                <a:t>Март  2023 года – сентябрь  2023 года</a:t>
              </a:r>
              <a:endPara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xmlns="" id="{773EA558-F905-4A11-874A-964B799F71BF}"/>
              </a:ext>
            </a:extLst>
          </p:cNvPr>
          <p:cNvGrpSpPr/>
          <p:nvPr/>
        </p:nvGrpSpPr>
        <p:grpSpPr>
          <a:xfrm>
            <a:off x="563008" y="4552409"/>
            <a:ext cx="10837093" cy="433540"/>
            <a:chOff x="1648247" y="1781438"/>
            <a:chExt cx="8650208" cy="43354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7862CCC2-A42A-43BD-94DA-0F461AD5DB0F}"/>
                </a:ext>
              </a:extLst>
            </p:cNvPr>
            <p:cNvSpPr txBox="1"/>
            <p:nvPr/>
          </p:nvSpPr>
          <p:spPr>
            <a:xfrm>
              <a:off x="1648247" y="1846272"/>
              <a:ext cx="1809563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+mj-lt"/>
                <a:buNone/>
                <a:tabLst/>
                <a:defRPr/>
              </a:pPr>
              <a:r>
                <a:rPr lang="ru-RU" sz="1400" b="1" dirty="0">
                  <a:solidFill>
                    <a:srgbClr val="6C2914"/>
                  </a:solidFill>
                </a:rPr>
                <a:t>Целевая аудитория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0286C3C1-3FEF-4182-BB16-A6D2F58888FA}"/>
                </a:ext>
              </a:extLst>
            </p:cNvPr>
            <p:cNvSpPr txBox="1"/>
            <p:nvPr/>
          </p:nvSpPr>
          <p:spPr>
            <a:xfrm>
              <a:off x="3533774" y="1781438"/>
              <a:ext cx="6764681" cy="4335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anchor="ctr" anchorCtr="0">
              <a:noAutofit/>
            </a:bodyPr>
            <a:lstStyle/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ru-RU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Обучающиеся с ограниченными возможностями здоровья</a:t>
              </a:r>
            </a:p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grpSp>
        <p:nvGrpSpPr>
          <p:cNvPr id="70" name="Группа 69">
            <a:extLst>
              <a:ext uri="{FF2B5EF4-FFF2-40B4-BE49-F238E27FC236}">
                <a16:creationId xmlns:a16="http://schemas.microsoft.com/office/drawing/2014/main" xmlns="" id="{7AB2FF9E-2D59-4D7B-A361-D44AA4A3A867}"/>
              </a:ext>
            </a:extLst>
          </p:cNvPr>
          <p:cNvGrpSpPr/>
          <p:nvPr/>
        </p:nvGrpSpPr>
        <p:grpSpPr>
          <a:xfrm>
            <a:off x="550850" y="1497373"/>
            <a:ext cx="10824567" cy="2421319"/>
            <a:chOff x="542832" y="3462582"/>
            <a:chExt cx="10824567" cy="2421319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xmlns="" id="{A6F1DF20-295B-46AA-8BB2-C16DB81F1C08}"/>
                </a:ext>
              </a:extLst>
            </p:cNvPr>
            <p:cNvSpPr txBox="1"/>
            <p:nvPr/>
          </p:nvSpPr>
          <p:spPr>
            <a:xfrm>
              <a:off x="542832" y="4512652"/>
              <a:ext cx="2267044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+mj-lt"/>
                <a:buNone/>
                <a:tabLst/>
                <a:defRPr/>
              </a:pPr>
              <a:r>
                <a:rPr lang="ru-RU" sz="1400" b="1" dirty="0">
                  <a:solidFill>
                    <a:srgbClr val="6C2914"/>
                  </a:solidFill>
                </a:rPr>
                <a:t>Сота (номинация)</a:t>
              </a:r>
            </a:p>
          </p:txBody>
        </p:sp>
        <p:grpSp>
          <p:nvGrpSpPr>
            <p:cNvPr id="69" name="Группа 68">
              <a:extLst>
                <a:ext uri="{FF2B5EF4-FFF2-40B4-BE49-F238E27FC236}">
                  <a16:creationId xmlns:a16="http://schemas.microsoft.com/office/drawing/2014/main" xmlns="" id="{A1389614-790F-4FBA-B451-6717F170DEB2}"/>
                </a:ext>
              </a:extLst>
            </p:cNvPr>
            <p:cNvGrpSpPr/>
            <p:nvPr/>
          </p:nvGrpSpPr>
          <p:grpSpPr>
            <a:xfrm>
              <a:off x="2892519" y="3462582"/>
              <a:ext cx="8474880" cy="2421319"/>
              <a:chOff x="2892519" y="3462582"/>
              <a:chExt cx="8474880" cy="2421319"/>
            </a:xfrm>
          </p:grpSpPr>
          <p:grpSp>
            <p:nvGrpSpPr>
              <p:cNvPr id="67" name="Группа 66">
                <a:extLst>
                  <a:ext uri="{FF2B5EF4-FFF2-40B4-BE49-F238E27FC236}">
                    <a16:creationId xmlns:a16="http://schemas.microsoft.com/office/drawing/2014/main" xmlns="" id="{236E18F2-6B46-4DB8-8722-F65E20682C45}"/>
                  </a:ext>
                </a:extLst>
              </p:cNvPr>
              <p:cNvGrpSpPr/>
              <p:nvPr/>
            </p:nvGrpSpPr>
            <p:grpSpPr>
              <a:xfrm>
                <a:off x="2892519" y="3462582"/>
                <a:ext cx="8474880" cy="2421319"/>
                <a:chOff x="2892519" y="3462582"/>
                <a:chExt cx="8474880" cy="2421319"/>
              </a:xfrm>
            </p:grpSpPr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xmlns="" id="{BD40A270-6381-4D82-B7ED-B8B008EBC9C8}"/>
                    </a:ext>
                  </a:extLst>
                </p:cNvPr>
                <p:cNvSpPr txBox="1"/>
                <p:nvPr/>
              </p:nvSpPr>
              <p:spPr>
                <a:xfrm>
                  <a:off x="2892519" y="3462582"/>
                  <a:ext cx="8474880" cy="2421319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</p:spPr>
              <p:txBody>
                <a:bodyPr wrap="square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1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Montserrat"/>
                    <a:ea typeface="+mn-ea"/>
                    <a:cs typeface="+mn-cs"/>
                  </a:endParaRPr>
                </a:p>
              </p:txBody>
            </p:sp>
            <p:grpSp>
              <p:nvGrpSpPr>
                <p:cNvPr id="49" name="Группа 48">
                  <a:extLst>
                    <a:ext uri="{FF2B5EF4-FFF2-40B4-BE49-F238E27FC236}">
                      <a16:creationId xmlns:a16="http://schemas.microsoft.com/office/drawing/2014/main" xmlns="" id="{E442817C-DFB7-40D3-8221-F98221F42F88}"/>
                    </a:ext>
                  </a:extLst>
                </p:cNvPr>
                <p:cNvGrpSpPr/>
                <p:nvPr/>
              </p:nvGrpSpPr>
              <p:grpSpPr>
                <a:xfrm>
                  <a:off x="3390489" y="3544818"/>
                  <a:ext cx="7540817" cy="2031113"/>
                  <a:chOff x="956871" y="2142366"/>
                  <a:chExt cx="10470651" cy="3041615"/>
                </a:xfrm>
              </p:grpSpPr>
              <p:grpSp>
                <p:nvGrpSpPr>
                  <p:cNvPr id="50" name="Группа 49">
                    <a:extLst>
                      <a:ext uri="{FF2B5EF4-FFF2-40B4-BE49-F238E27FC236}">
                        <a16:creationId xmlns:a16="http://schemas.microsoft.com/office/drawing/2014/main" xmlns="" id="{BA7EA81C-AC0B-40F2-B5CD-A7508AA38454}"/>
                      </a:ext>
                    </a:extLst>
                  </p:cNvPr>
                  <p:cNvGrpSpPr/>
                  <p:nvPr/>
                </p:nvGrpSpPr>
                <p:grpSpPr>
                  <a:xfrm>
                    <a:off x="4456830" y="2142366"/>
                    <a:ext cx="3116735" cy="3041615"/>
                    <a:chOff x="6228480" y="1007168"/>
                    <a:chExt cx="3116735" cy="3041615"/>
                  </a:xfrm>
                </p:grpSpPr>
                <p:sp>
                  <p:nvSpPr>
                    <p:cNvPr id="57" name="Шестиугольник 56">
                      <a:extLst>
                        <a:ext uri="{FF2B5EF4-FFF2-40B4-BE49-F238E27FC236}">
                          <a16:creationId xmlns:a16="http://schemas.microsoft.com/office/drawing/2014/main" xmlns="" id="{2F401166-AD78-4B61-ACB2-FBAFF1DF6036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7765523" y="3028951"/>
                      <a:ext cx="1095375" cy="944289"/>
                    </a:xfrm>
                    <a:prstGeom prst="hexagon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58" name="Шестиугольник 57">
                      <a:extLst>
                        <a:ext uri="{FF2B5EF4-FFF2-40B4-BE49-F238E27FC236}">
                          <a16:creationId xmlns:a16="http://schemas.microsoft.com/office/drawing/2014/main" xmlns="" id="{C013ED88-1FF9-4666-9323-A15A0516815E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8325383" y="2062162"/>
                      <a:ext cx="1095375" cy="944289"/>
                    </a:xfrm>
                    <a:prstGeom prst="hexagon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59" name="Шестиугольник 58">
                      <a:extLst>
                        <a:ext uri="{FF2B5EF4-FFF2-40B4-BE49-F238E27FC236}">
                          <a16:creationId xmlns:a16="http://schemas.microsoft.com/office/drawing/2014/main" xmlns="" id="{B851B423-9844-4E40-871C-87A64A4DA574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7796479" y="1082712"/>
                      <a:ext cx="1095375" cy="944289"/>
                    </a:xfrm>
                    <a:prstGeom prst="hexagon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60" name="Шестиугольник 59">
                      <a:extLst>
                        <a:ext uri="{FF2B5EF4-FFF2-40B4-BE49-F238E27FC236}">
                          <a16:creationId xmlns:a16="http://schemas.microsoft.com/office/drawing/2014/main" xmlns="" id="{AF73F6B2-0F6C-4911-9D98-15C2CA21ABF5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6704996" y="1082711"/>
                      <a:ext cx="1095375" cy="944289"/>
                    </a:xfrm>
                    <a:prstGeom prst="hexagon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61" name="Шестиугольник 60">
                      <a:extLst>
                        <a:ext uri="{FF2B5EF4-FFF2-40B4-BE49-F238E27FC236}">
                          <a16:creationId xmlns:a16="http://schemas.microsoft.com/office/drawing/2014/main" xmlns="" id="{83BED362-D053-4D32-A82D-7C56BE84B2F9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6152937" y="2062161"/>
                      <a:ext cx="1095375" cy="944289"/>
                    </a:xfrm>
                    <a:prstGeom prst="hexagon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62" name="Шестиугольник 61">
                      <a:extLst>
                        <a:ext uri="{FF2B5EF4-FFF2-40B4-BE49-F238E27FC236}">
                          <a16:creationId xmlns:a16="http://schemas.microsoft.com/office/drawing/2014/main" xmlns="" id="{E48BCB89-83CB-49B3-A6B1-88B03DEA3633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6681911" y="3028951"/>
                      <a:ext cx="1095375" cy="944289"/>
                    </a:xfrm>
                    <a:prstGeom prst="hexagon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  <p:sp>
                <p:nvSpPr>
                  <p:cNvPr id="51" name="TextBox 50">
                    <a:extLst>
                      <a:ext uri="{FF2B5EF4-FFF2-40B4-BE49-F238E27FC236}">
                        <a16:creationId xmlns:a16="http://schemas.microsoft.com/office/drawing/2014/main" xmlns="" id="{3870CDED-028B-4665-83A1-4F655754EE0C}"/>
                      </a:ext>
                    </a:extLst>
                  </p:cNvPr>
                  <p:cNvSpPr txBox="1"/>
                  <p:nvPr/>
                </p:nvSpPr>
                <p:spPr>
                  <a:xfrm>
                    <a:off x="7237662" y="2493181"/>
                    <a:ext cx="4189860" cy="414809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ru-RU" sz="1200" dirty="0"/>
                      <a:t>Здоровье</a:t>
                    </a:r>
                  </a:p>
                </p:txBody>
              </p:sp>
              <p:sp>
                <p:nvSpPr>
                  <p:cNvPr id="52" name="TextBox 51">
                    <a:extLst>
                      <a:ext uri="{FF2B5EF4-FFF2-40B4-BE49-F238E27FC236}">
                        <a16:creationId xmlns:a16="http://schemas.microsoft.com/office/drawing/2014/main" xmlns="" id="{EC132D66-1B5D-4F5B-8689-48553DF55C56}"/>
                      </a:ext>
                    </a:extLst>
                  </p:cNvPr>
                  <p:cNvSpPr txBox="1"/>
                  <p:nvPr/>
                </p:nvSpPr>
                <p:spPr>
                  <a:xfrm>
                    <a:off x="956871" y="2523006"/>
                    <a:ext cx="3815511" cy="414809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r"/>
                    <a:r>
                      <a:rPr lang="ru-RU" sz="1200" dirty="0"/>
                      <a:t>Новая образовательная среда</a:t>
                    </a:r>
                  </a:p>
                </p:txBody>
              </p:sp>
              <p:sp>
                <p:nvSpPr>
                  <p:cNvPr id="53" name="TextBox 52">
                    <a:extLst>
                      <a:ext uri="{FF2B5EF4-FFF2-40B4-BE49-F238E27FC236}">
                        <a16:creationId xmlns:a16="http://schemas.microsoft.com/office/drawing/2014/main" xmlns="" id="{57A25E79-57E0-444D-9DFC-F20C4223F52A}"/>
                      </a:ext>
                    </a:extLst>
                  </p:cNvPr>
                  <p:cNvSpPr txBox="1"/>
                  <p:nvPr/>
                </p:nvSpPr>
                <p:spPr>
                  <a:xfrm>
                    <a:off x="1871723" y="4481629"/>
                    <a:ext cx="2899532" cy="414809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r"/>
                    <a:r>
                      <a:rPr lang="ru-RU" sz="1200" dirty="0"/>
                      <a:t>Таланты</a:t>
                    </a:r>
                  </a:p>
                </p:txBody>
              </p:sp>
              <p:sp>
                <p:nvSpPr>
                  <p:cNvPr id="54" name="TextBox 53">
                    <a:extLst>
                      <a:ext uri="{FF2B5EF4-FFF2-40B4-BE49-F238E27FC236}">
                        <a16:creationId xmlns:a16="http://schemas.microsoft.com/office/drawing/2014/main" xmlns="" id="{200F2DF6-CECA-4C01-B517-17FFA8AA64D6}"/>
                      </a:ext>
                    </a:extLst>
                  </p:cNvPr>
                  <p:cNvSpPr txBox="1"/>
                  <p:nvPr/>
                </p:nvSpPr>
                <p:spPr>
                  <a:xfrm>
                    <a:off x="7626596" y="3465733"/>
                    <a:ext cx="1965929" cy="414809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ru-RU" sz="1200" dirty="0"/>
                      <a:t>Социализация</a:t>
                    </a:r>
                    <a:endParaRPr lang="ru-RU" sz="1400" dirty="0"/>
                  </a:p>
                </p:txBody>
              </p:sp>
              <p:sp>
                <p:nvSpPr>
                  <p:cNvPr id="55" name="TextBox 54">
                    <a:extLst>
                      <a:ext uri="{FF2B5EF4-FFF2-40B4-BE49-F238E27FC236}">
                        <a16:creationId xmlns:a16="http://schemas.microsoft.com/office/drawing/2014/main" xmlns="" id="{B1305D93-B950-4E8B-B712-C2495822C862}"/>
                      </a:ext>
                    </a:extLst>
                  </p:cNvPr>
                  <p:cNvSpPr txBox="1"/>
                  <p:nvPr/>
                </p:nvSpPr>
                <p:spPr>
                  <a:xfrm>
                    <a:off x="1085783" y="3458363"/>
                    <a:ext cx="3366957" cy="414809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r"/>
                    <a:r>
                      <a:rPr lang="ru-RU" sz="1200" dirty="0"/>
                      <a:t>Непрерывное образование</a:t>
                    </a:r>
                  </a:p>
                </p:txBody>
              </p:sp>
              <p:sp>
                <p:nvSpPr>
                  <p:cNvPr id="56" name="TextBox 55">
                    <a:extLst>
                      <a:ext uri="{FF2B5EF4-FFF2-40B4-BE49-F238E27FC236}">
                        <a16:creationId xmlns:a16="http://schemas.microsoft.com/office/drawing/2014/main" xmlns="" id="{21639CFF-67D8-4B71-ACE3-017B836087AD}"/>
                      </a:ext>
                    </a:extLst>
                  </p:cNvPr>
                  <p:cNvSpPr txBox="1"/>
                  <p:nvPr/>
                </p:nvSpPr>
                <p:spPr>
                  <a:xfrm>
                    <a:off x="7237661" y="4470162"/>
                    <a:ext cx="3716262" cy="414809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ru-RU" sz="1200" dirty="0"/>
                      <a:t>Культурное многообразие</a:t>
                    </a:r>
                  </a:p>
                </p:txBody>
              </p:sp>
            </p:grpSp>
          </p:grp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xmlns="" id="{CF6E73C2-47F4-4473-8293-62C5C666E882}"/>
                  </a:ext>
                </a:extLst>
              </p:cNvPr>
              <p:cNvSpPr txBox="1"/>
              <p:nvPr/>
            </p:nvSpPr>
            <p:spPr>
              <a:xfrm>
                <a:off x="3002798" y="5584384"/>
                <a:ext cx="6407944" cy="2616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1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Montserrat"/>
                    <a:ea typeface="+mn-ea"/>
                    <a:cs typeface="+mn-cs"/>
                  </a:rPr>
                  <a:t>* Перетащите желтый маркер в поле, соответствующее соте (номинации) проекта</a:t>
                </a:r>
              </a:p>
            </p:txBody>
          </p:sp>
        </p:grpSp>
      </p:grpSp>
      <p:sp>
        <p:nvSpPr>
          <p:cNvPr id="63" name="Шестиугольник 62">
            <a:extLst>
              <a:ext uri="{FF2B5EF4-FFF2-40B4-BE49-F238E27FC236}">
                <a16:creationId xmlns:a16="http://schemas.microsoft.com/office/drawing/2014/main" xmlns="" id="{66C1EA30-D734-460F-9B6E-BA09664ECCF0}"/>
              </a:ext>
            </a:extLst>
          </p:cNvPr>
          <p:cNvSpPr/>
          <p:nvPr/>
        </p:nvSpPr>
        <p:spPr>
          <a:xfrm rot="5400000">
            <a:off x="7587601" y="2399565"/>
            <a:ext cx="472249" cy="439062"/>
          </a:xfrm>
          <a:prstGeom prst="hexagon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1" name="Группа 70">
            <a:extLst>
              <a:ext uri="{FF2B5EF4-FFF2-40B4-BE49-F238E27FC236}">
                <a16:creationId xmlns:a16="http://schemas.microsoft.com/office/drawing/2014/main" xmlns="" id="{0362238D-5730-4E82-B08B-028B160AC656}"/>
              </a:ext>
            </a:extLst>
          </p:cNvPr>
          <p:cNvGrpSpPr/>
          <p:nvPr/>
        </p:nvGrpSpPr>
        <p:grpSpPr>
          <a:xfrm>
            <a:off x="538692" y="5524980"/>
            <a:ext cx="10836725" cy="492443"/>
            <a:chOff x="1641847" y="1786377"/>
            <a:chExt cx="8649916" cy="492443"/>
          </a:xfrm>
        </p:grpSpPr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xmlns="" id="{4ACF749F-489B-437B-AA87-D29ECD23FD30}"/>
                </a:ext>
              </a:extLst>
            </p:cNvPr>
            <p:cNvSpPr txBox="1"/>
            <p:nvPr/>
          </p:nvSpPr>
          <p:spPr>
            <a:xfrm>
              <a:off x="1641847" y="1786377"/>
              <a:ext cx="1809563" cy="4924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+mj-lt"/>
                <a:buNone/>
                <a:tabLst/>
                <a:defRPr/>
              </a:pPr>
              <a:r>
                <a:rPr lang="ru-RU" sz="1400" b="1" dirty="0">
                  <a:solidFill>
                    <a:srgbClr val="6C2914"/>
                  </a:solidFill>
                </a:rPr>
                <a:t>Ссылка на видео</a:t>
              </a:r>
              <a:br>
                <a:rPr lang="ru-RU" sz="1400" b="1" dirty="0">
                  <a:solidFill>
                    <a:srgbClr val="6C2914"/>
                  </a:solidFill>
                </a:rPr>
              </a:br>
              <a:r>
                <a:rPr kumimoji="0" lang="ru-RU" sz="1200" b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(до 10 мин, до 1 Гб)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xmlns="" id="{E04C98F6-E10C-487C-8A6B-A036F5AD5CC4}"/>
                </a:ext>
              </a:extLst>
            </p:cNvPr>
            <p:cNvSpPr txBox="1"/>
            <p:nvPr/>
          </p:nvSpPr>
          <p:spPr>
            <a:xfrm>
              <a:off x="3527081" y="1883735"/>
              <a:ext cx="6764682" cy="340281"/>
            </a:xfrm>
            <a:prstGeom prst="rect">
              <a:avLst/>
            </a:prstGeom>
            <a:solidFill>
              <a:srgbClr val="FFF06A"/>
            </a:solidFill>
          </p:spPr>
          <p:txBody>
            <a:bodyPr wrap="square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100" b="0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xmlns="" id="{6D183ABA-6CCF-9706-D140-793C90A86F71}"/>
              </a:ext>
            </a:extLst>
          </p:cNvPr>
          <p:cNvGrpSpPr/>
          <p:nvPr/>
        </p:nvGrpSpPr>
        <p:grpSpPr>
          <a:xfrm>
            <a:off x="0" y="5052730"/>
            <a:ext cx="11387575" cy="492443"/>
            <a:chOff x="1198852" y="1744676"/>
            <a:chExt cx="9089605" cy="492443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0FA501F1-6291-D6C2-8605-492DB704A5A0}"/>
                </a:ext>
              </a:extLst>
            </p:cNvPr>
            <p:cNvSpPr txBox="1"/>
            <p:nvPr/>
          </p:nvSpPr>
          <p:spPr>
            <a:xfrm>
              <a:off x="1198852" y="1744676"/>
              <a:ext cx="2258958" cy="4924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+mj-lt"/>
                <a:buNone/>
                <a:tabLst/>
                <a:defRPr/>
              </a:pPr>
              <a:r>
                <a:rPr lang="ru-RU" sz="1400" b="1" dirty="0">
                  <a:solidFill>
                    <a:srgbClr val="6C2914"/>
                  </a:solidFill>
                </a:rPr>
                <a:t>Охват целевой аудитории </a:t>
              </a:r>
              <a:r>
                <a:rPr lang="ru-RU" sz="1200" dirty="0">
                  <a:solidFill>
                    <a:srgbClr val="6C2914"/>
                  </a:solidFill>
                </a:rPr>
                <a:t>(число человек)</a:t>
              </a:r>
              <a:endParaRPr lang="ru-RU" sz="1400" dirty="0">
                <a:solidFill>
                  <a:srgbClr val="6C2914"/>
                </a:solidFill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CE414C1F-1D78-FA39-A020-14081E9674F0}"/>
                </a:ext>
              </a:extLst>
            </p:cNvPr>
            <p:cNvSpPr txBox="1"/>
            <p:nvPr/>
          </p:nvSpPr>
          <p:spPr>
            <a:xfrm>
              <a:off x="3523776" y="1781438"/>
              <a:ext cx="6764681" cy="4335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20 обучающихся,</a:t>
              </a:r>
              <a:r>
                <a:rPr kumimoji="0" lang="ru-RU" sz="1100" b="0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 15 педагогов</a:t>
              </a:r>
              <a:endPara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7C190977-5B0F-8276-FCDE-1EAD3105B536}"/>
              </a:ext>
            </a:extLst>
          </p:cNvPr>
          <p:cNvSpPr txBox="1"/>
          <p:nvPr/>
        </p:nvSpPr>
        <p:spPr>
          <a:xfrm>
            <a:off x="2801895" y="6000561"/>
            <a:ext cx="8262689" cy="569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975" indent="-180975">
              <a:tabLst>
                <a:tab pos="180975" algn="l"/>
              </a:tabLst>
            </a:pPr>
            <a:r>
              <a:rPr lang="ru-RU" sz="1100" b="0" dirty="0"/>
              <a:t>*	</a:t>
            </a:r>
            <a:r>
              <a:rPr lang="ru-RU" sz="1000" b="0" dirty="0"/>
              <a:t>В видео расскажите о проекте и покажите ресурсы и наработки: технологию, методику, ключевых участников </a:t>
            </a:r>
            <a:br>
              <a:rPr lang="ru-RU" sz="1000" b="0" dirty="0"/>
            </a:br>
            <a:r>
              <a:rPr lang="ru-RU" sz="1000" b="0" dirty="0"/>
              <a:t>(если применимо). Оценивается реализуемость проекта, а не качество видео-съемки и монтажа. Проекты без </a:t>
            </a:r>
            <a:br>
              <a:rPr lang="ru-RU" sz="1000" b="0" dirty="0"/>
            </a:br>
            <a:r>
              <a:rPr lang="ru-RU" sz="1000" b="0" dirty="0"/>
              <a:t>видео не рассматриваются. Проверьте, что ссылка на ваше видео работает, и видео находится в открытом доступе.</a:t>
            </a:r>
            <a:endParaRPr lang="ru-RU" sz="1100" b="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999300" y="5620698"/>
            <a:ext cx="4791033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4"/>
              </a:rPr>
              <a:t>https://</a:t>
            </a:r>
            <a:r>
              <a:rPr lang="en-US" sz="1400" dirty="0" smtClean="0">
                <a:hlinkClick r:id="rId4"/>
              </a:rPr>
              <a:t>disk.yandex.ru/d/ewBfBloS5i0PSw</a:t>
            </a:r>
            <a:endParaRPr lang="ru-RU" sz="1400" dirty="0" smtClean="0"/>
          </a:p>
          <a:p>
            <a:endParaRPr lang="ru-RU" sz="14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273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B656D86-FC5E-4DEB-AA5C-4FAD28E672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4058789">
            <a:off x="195111" y="5597786"/>
            <a:ext cx="1047750" cy="1123950"/>
          </a:xfrm>
          <a:prstGeom prst="rect">
            <a:avLst/>
          </a:prstGeom>
        </p:spPr>
      </p:pic>
      <p:sp>
        <p:nvSpPr>
          <p:cNvPr id="5" name="Овал 4">
            <a:extLst>
              <a:ext uri="{FF2B5EF4-FFF2-40B4-BE49-F238E27FC236}">
                <a16:creationId xmlns:a16="http://schemas.microsoft.com/office/drawing/2014/main" xmlns="" id="{3B101C1A-05A9-4761-A3E2-2BDCCCF97245}"/>
              </a:ext>
            </a:extLst>
          </p:cNvPr>
          <p:cNvSpPr/>
          <p:nvPr/>
        </p:nvSpPr>
        <p:spPr>
          <a:xfrm>
            <a:off x="9944100" y="6412706"/>
            <a:ext cx="209550" cy="209550"/>
          </a:xfrm>
          <a:prstGeom prst="ellipse">
            <a:avLst/>
          </a:prstGeom>
          <a:solidFill>
            <a:srgbClr val="FFF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xmlns="" id="{44F2766D-4A77-4058-9AF5-B4C09082C1F0}"/>
              </a:ext>
            </a:extLst>
          </p:cNvPr>
          <p:cNvSpPr/>
          <p:nvPr/>
        </p:nvSpPr>
        <p:spPr>
          <a:xfrm>
            <a:off x="11466341" y="4602663"/>
            <a:ext cx="337183" cy="337183"/>
          </a:xfrm>
          <a:prstGeom prst="ellipse">
            <a:avLst/>
          </a:prstGeom>
          <a:solidFill>
            <a:srgbClr val="FFB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3C8570A-B3CC-4765-B7C9-B6296D172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10E56-2C6A-4682-B8DD-3E5D531C25FE}" type="slidenum">
              <a:rPr lang="ru-RU" smtClean="0"/>
              <a:t>4</a:t>
            </a:fld>
            <a:endParaRPr lang="ru-RU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69DDEA86-5D35-41F0-893C-422798853FAB}"/>
              </a:ext>
            </a:extLst>
          </p:cNvPr>
          <p:cNvSpPr txBox="1">
            <a:spLocks/>
          </p:cNvSpPr>
          <p:nvPr/>
        </p:nvSpPr>
        <p:spPr>
          <a:xfrm>
            <a:off x="550850" y="610555"/>
            <a:ext cx="6797687" cy="73247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89341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/>
              <a:t>Актуальность проекта</a:t>
            </a: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xmlns="" id="{8AADD8FD-9A9E-4634-812E-CE6B25C30038}"/>
              </a:ext>
            </a:extLst>
          </p:cNvPr>
          <p:cNvGrpSpPr/>
          <p:nvPr/>
        </p:nvGrpSpPr>
        <p:grpSpPr>
          <a:xfrm>
            <a:off x="347662" y="2915235"/>
            <a:ext cx="11031894" cy="1850728"/>
            <a:chOff x="1486062" y="1073176"/>
            <a:chExt cx="8805701" cy="1850728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7AB864E6-3D03-41C4-8E19-F2F5307D94AA}"/>
                </a:ext>
              </a:extLst>
            </p:cNvPr>
            <p:cNvSpPr txBox="1"/>
            <p:nvPr/>
          </p:nvSpPr>
          <p:spPr>
            <a:xfrm>
              <a:off x="1486062" y="1527146"/>
              <a:ext cx="1965348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+mj-lt"/>
                <a:buNone/>
                <a:tabLst/>
                <a:defRPr/>
              </a:pPr>
              <a:r>
                <a:rPr lang="ru-RU" sz="1400" b="1">
                  <a:solidFill>
                    <a:srgbClr val="6C2914"/>
                  </a:solidFill>
                </a:rPr>
                <a:t>Какую проблему решает проект и как?</a:t>
              </a:r>
              <a:br>
                <a:rPr lang="ru-RU" sz="1400" b="1">
                  <a:solidFill>
                    <a:srgbClr val="6C2914"/>
                  </a:solidFill>
                </a:rPr>
              </a:br>
              <a:r>
                <a:rPr kumimoji="0" lang="ru-RU" sz="1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(не более 100 слов)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488F3961-8C72-4007-98C5-D212EFFCAD17}"/>
                </a:ext>
              </a:extLst>
            </p:cNvPr>
            <p:cNvSpPr txBox="1"/>
            <p:nvPr/>
          </p:nvSpPr>
          <p:spPr>
            <a:xfrm>
              <a:off x="3527081" y="1073176"/>
              <a:ext cx="6764682" cy="185072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xmlns="" id="{F66C3A60-1172-4A5A-B321-B0E297ED4496}"/>
              </a:ext>
            </a:extLst>
          </p:cNvPr>
          <p:cNvGrpSpPr/>
          <p:nvPr/>
        </p:nvGrpSpPr>
        <p:grpSpPr>
          <a:xfrm>
            <a:off x="542832" y="1565376"/>
            <a:ext cx="10836725" cy="1173009"/>
            <a:chOff x="1641847" y="1446095"/>
            <a:chExt cx="8649916" cy="117300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86C61DDF-CF50-4B1D-87DD-1FEDB9AC27CB}"/>
                </a:ext>
              </a:extLst>
            </p:cNvPr>
            <p:cNvSpPr txBox="1"/>
            <p:nvPr/>
          </p:nvSpPr>
          <p:spPr>
            <a:xfrm>
              <a:off x="1641847" y="1786377"/>
              <a:ext cx="1809563" cy="4924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+mj-lt"/>
                <a:buNone/>
                <a:tabLst/>
                <a:defRPr/>
              </a:pPr>
              <a:r>
                <a:rPr lang="ru-RU" sz="1400" b="1">
                  <a:solidFill>
                    <a:srgbClr val="6C2914"/>
                  </a:solidFill>
                </a:rPr>
                <a:t>Цель</a:t>
              </a:r>
              <a:r>
                <a:rPr kumimoji="0" lang="ru-RU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/>
              </a:r>
              <a:br>
                <a:rPr kumimoji="0" lang="ru-RU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r>
                <a:rPr kumimoji="0" lang="ru-RU" sz="1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(не более 50 слов)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11962572-780C-4A4F-A117-1C57045453F0}"/>
                </a:ext>
              </a:extLst>
            </p:cNvPr>
            <p:cNvSpPr txBox="1"/>
            <p:nvPr/>
          </p:nvSpPr>
          <p:spPr>
            <a:xfrm>
              <a:off x="3527081" y="1446095"/>
              <a:ext cx="6764682" cy="117300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Создание комплексной системы поддержки обучающихся с ограниченными возможностями здоровья ,</a:t>
              </a:r>
              <a:r>
                <a:rPr kumimoji="0" lang="ru-RU" sz="1100" b="0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 способствующей успешному развитию их жизненных и социальных компетенций. </a:t>
              </a:r>
              <a:endPara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xmlns="" id="{1ADA74F7-F3EC-4CB7-BEBB-D720A4EAD7AB}"/>
              </a:ext>
            </a:extLst>
          </p:cNvPr>
          <p:cNvGrpSpPr/>
          <p:nvPr/>
        </p:nvGrpSpPr>
        <p:grpSpPr>
          <a:xfrm>
            <a:off x="550850" y="4939846"/>
            <a:ext cx="10828707" cy="1215717"/>
            <a:chOff x="1648247" y="1411289"/>
            <a:chExt cx="8643516" cy="1215717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724E6900-01DC-4103-8BCA-35D6EBED4A25}"/>
                </a:ext>
              </a:extLst>
            </p:cNvPr>
            <p:cNvSpPr txBox="1"/>
            <p:nvPr/>
          </p:nvSpPr>
          <p:spPr>
            <a:xfrm>
              <a:off x="1648247" y="1411289"/>
              <a:ext cx="1809563" cy="121571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r">
                <a:spcAft>
                  <a:spcPts val="600"/>
                </a:spcAft>
                <a:defRPr/>
              </a:pPr>
              <a:r>
                <a:rPr lang="ru-RU" sz="1400" b="1">
                  <a:solidFill>
                    <a:srgbClr val="6C2914"/>
                  </a:solidFill>
                </a:rPr>
                <a:t>Как в проекте отражены сквозные образовательные траектории?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+mj-lt"/>
                <a:buNone/>
                <a:tabLst/>
                <a:defRPr/>
              </a:pPr>
              <a:r>
                <a:rPr kumimoji="0" lang="ru-RU" sz="1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(не более 50 слов)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8A425356-CE86-48E1-90EB-FA9716D57566}"/>
                </a:ext>
              </a:extLst>
            </p:cNvPr>
            <p:cNvSpPr txBox="1"/>
            <p:nvPr/>
          </p:nvSpPr>
          <p:spPr>
            <a:xfrm>
              <a:off x="3527081" y="1446095"/>
              <a:ext cx="6764682" cy="117300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wrap="square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В рамках проекта предполагается</a:t>
              </a:r>
              <a:r>
                <a:rPr kumimoji="0" lang="ru-RU" sz="1100" b="0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 сотрудничество с педагогами дополнительного образования, педагогами –организаторами, психологами, руководителями коллективов КСЦ, специалистами по </a:t>
              </a:r>
              <a:r>
                <a:rPr lang="ru-RU" sz="1100" dirty="0">
                  <a:latin typeface="Montserrat"/>
                </a:rPr>
                <a:t>м</a:t>
              </a:r>
              <a:r>
                <a:rPr kumimoji="0" lang="ru-RU" sz="1100" b="0" i="0" u="none" strike="noStrike" kern="1200" cap="none" spc="0" normalizeH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олодежной</a:t>
              </a:r>
              <a:r>
                <a:rPr kumimoji="0" lang="ru-RU" sz="1100" b="0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 политике, людьми из разных сфер трудовой деятельности. Данный комплекс социального взаимодействия положительно повлияет на вовлечение </a:t>
              </a:r>
              <a:r>
                <a:rPr kumimoji="0" lang="ru-RU" sz="1100" b="0" i="0" u="none" strike="noStrike" kern="1200" cap="none" spc="0" normalizeH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уч</a:t>
              </a:r>
              <a:r>
                <a:rPr lang="ru-RU" sz="1100" dirty="0" err="1" smtClean="0">
                  <a:latin typeface="Montserrat"/>
                </a:rPr>
                <a:t>астников</a:t>
              </a:r>
              <a:r>
                <a:rPr lang="ru-RU" sz="1100" dirty="0" smtClean="0">
                  <a:latin typeface="Montserrat"/>
                </a:rPr>
                <a:t> лагеря в воспитательную работу школы и </a:t>
              </a:r>
              <a:r>
                <a:rPr kumimoji="0" lang="ru-RU" sz="1100" b="0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дальнейшую социализацию участников. </a:t>
              </a:r>
              <a:endPara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2904676" y="2915235"/>
            <a:ext cx="8474879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/>
              <a:t> </a:t>
            </a:r>
            <a:r>
              <a:rPr lang="ru-RU" sz="1100" dirty="0"/>
              <a:t>В современном обществе проблема социализации детей с ОВЗ является актуальной и часто обсуждаемой. Сегодня социализация, как активное приспособление к условиям социальной среды, служит основой благополучия человека в обществе. Как правило, людям с ОВЗ сложнее найти работу на рынке труда. Сущность организации инклюзивного лагеря предполагает  целостный подход, позволяющий поднять на более высокий уровень все потенциальные возможности конкретного ребенка</a:t>
            </a:r>
            <a:r>
              <a:rPr lang="ru-RU" sz="1100" dirty="0" smtClean="0"/>
              <a:t>. Таким </a:t>
            </a:r>
            <a:r>
              <a:rPr lang="ru-RU" sz="1100" dirty="0"/>
              <a:t>образом, у него появляется возможность самостоятельной жизнедеятельности в будущем.</a:t>
            </a:r>
            <a:br>
              <a:rPr lang="ru-RU" sz="1100" dirty="0"/>
            </a:br>
            <a:r>
              <a:rPr lang="ru-RU" sz="1100" dirty="0"/>
              <a:t>Представленный проект направлен на повышение внутренней самооценки и в дальнейшем включение таких людей в трудовую деятельность на постоянной основе , чтобы к окончанию школы они имели уже трудовую и предпрофессиональную подготовку.</a:t>
            </a:r>
          </a:p>
          <a:p>
            <a:r>
              <a:rPr lang="ru-RU" sz="1100" dirty="0" smtClean="0"/>
              <a:t> 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48272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E2E2104-9B27-4E1E-B54E-CF29DC8DA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Суть проекта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B69442F2-3CCD-4A3D-AEF2-05C341F94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10E56-2C6A-4682-B8DD-3E5D531C25FE}" type="slidenum">
              <a:rPr lang="ru-RU" smtClean="0"/>
              <a:t>5</a:t>
            </a:fld>
            <a:endParaRPr lang="ru-RU"/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xmlns="" id="{CB5A5310-54E8-41B2-8C30-B7E159216E20}"/>
              </a:ext>
            </a:extLst>
          </p:cNvPr>
          <p:cNvGrpSpPr/>
          <p:nvPr/>
        </p:nvGrpSpPr>
        <p:grpSpPr>
          <a:xfrm>
            <a:off x="587150" y="1860650"/>
            <a:ext cx="10824478" cy="2037795"/>
            <a:chOff x="1651622" y="1446095"/>
            <a:chExt cx="8640141" cy="203779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43B12484-1FA9-439B-89FC-60FCCE4A3320}"/>
                </a:ext>
              </a:extLst>
            </p:cNvPr>
            <p:cNvSpPr txBox="1"/>
            <p:nvPr/>
          </p:nvSpPr>
          <p:spPr>
            <a:xfrm>
              <a:off x="1651622" y="2174180"/>
              <a:ext cx="1809563" cy="4924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+mj-lt"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6C2914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Основная идея</a:t>
              </a:r>
              <a:b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6C2914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r>
                <a:rPr kumimoji="0" lang="ru-RU" sz="1200" b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(не более 100 слов)</a:t>
              </a: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75A3DF1A-6797-492D-8E4A-574B3854FC94}"/>
                </a:ext>
              </a:extLst>
            </p:cNvPr>
            <p:cNvSpPr txBox="1"/>
            <p:nvPr/>
          </p:nvSpPr>
          <p:spPr>
            <a:xfrm>
              <a:off x="3527081" y="1446095"/>
              <a:ext cx="6764682" cy="203779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anchor="ctr" anchorCtr="0">
              <a:noAutofit/>
            </a:bodyPr>
            <a:lstStyle/>
            <a:p>
              <a:pPr>
                <a:defRPr/>
              </a:pPr>
              <a:endPara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xmlns="" id="{77C336B0-4065-4E0D-AFE1-1C370EE53D88}"/>
              </a:ext>
            </a:extLst>
          </p:cNvPr>
          <p:cNvGrpSpPr/>
          <p:nvPr/>
        </p:nvGrpSpPr>
        <p:grpSpPr>
          <a:xfrm>
            <a:off x="587150" y="4094037"/>
            <a:ext cx="10836725" cy="1799090"/>
            <a:chOff x="1641847" y="1446095"/>
            <a:chExt cx="8649916" cy="156492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D81D41EA-79AB-4CD9-806A-C9327057E122}"/>
                </a:ext>
              </a:extLst>
            </p:cNvPr>
            <p:cNvSpPr txBox="1"/>
            <p:nvPr/>
          </p:nvSpPr>
          <p:spPr>
            <a:xfrm>
              <a:off x="1641847" y="1939749"/>
              <a:ext cx="1809563" cy="4924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+mj-lt"/>
                <a:buNone/>
                <a:tabLst/>
                <a:defRPr/>
              </a:pPr>
              <a:r>
                <a:rPr lang="ru-RU" sz="1400" b="1" dirty="0">
                  <a:solidFill>
                    <a:srgbClr val="6C2914"/>
                  </a:solidFill>
                </a:rPr>
                <a:t>Новизна</a:t>
              </a: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/>
              </a:r>
              <a:b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r>
                <a:rPr kumimoji="0" lang="ru-RU" sz="1200" b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(не более 100 слов)</a:t>
              </a: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31B0AD94-490D-4294-AE65-0E5F29B3F1D5}"/>
                </a:ext>
              </a:extLst>
            </p:cNvPr>
            <p:cNvSpPr txBox="1"/>
            <p:nvPr/>
          </p:nvSpPr>
          <p:spPr>
            <a:xfrm>
              <a:off x="3527081" y="1446095"/>
              <a:ext cx="6764682" cy="156492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Новизна заключается</a:t>
              </a:r>
              <a:r>
                <a:rPr kumimoji="0" lang="ru-RU" sz="1100" b="0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 в том, что на сегодняшний момент это будет единственный инклюзивный лагерь для обучающихся с ОВЗ на территории Ярославского района. Да, дети посещают лагеря дневного пребывания, но это тоже самое, если обучать ребенка с ОВЗ  в общеобразовательном классе. Разные программы, цели и задачи.  </a:t>
              </a:r>
              <a:r>
                <a:rPr lang="ru-RU" sz="1100" dirty="0" smtClean="0">
                  <a:latin typeface="Montserrat"/>
                </a:rPr>
                <a:t>Задачи поставлены таким образом, чтобы конечный результат привел к максимальной социализации участников во всех сферах деятельности. В чем, как правило, обучающие испытывают большие трудности. 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2992374" y="1860650"/>
            <a:ext cx="8363628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/>
              <a:t> </a:t>
            </a:r>
          </a:p>
          <a:p>
            <a:r>
              <a:rPr lang="ru-RU" sz="1100" dirty="0"/>
              <a:t>Инклюзивный лагерь для детей с ОВЗ– это творческое и  </a:t>
            </a:r>
            <a:r>
              <a:rPr lang="ru-RU" sz="1100" dirty="0" err="1"/>
              <a:t>абилитационное</a:t>
            </a:r>
            <a:r>
              <a:rPr lang="ru-RU" sz="1100" dirty="0"/>
              <a:t> пространство для 20 обучающихся от 12 - 18 лет.  Лагерь проводится в период летних каникул в течение 10 дней.  Пространство и содержание выполнено таким образом, чтобы ребенок мог не только посещать развивающие занятия, консультироваться со специалистами, но и найти способ самовыражения в различных видах деятельности: творческие мастерские ( КВН, театр, рисование), профессиональные мастер-классы ( кулинария, швейное дело, парикмахерское искусство, медицина и </a:t>
            </a:r>
            <a:r>
              <a:rPr lang="ru-RU" sz="1100" dirty="0" err="1"/>
              <a:t>др</a:t>
            </a:r>
            <a:r>
              <a:rPr lang="ru-RU" sz="1100" dirty="0"/>
              <a:t>), спортивные  мероприятия(</a:t>
            </a:r>
            <a:r>
              <a:rPr lang="ru-RU" sz="1100" dirty="0" err="1"/>
              <a:t>квест</a:t>
            </a:r>
            <a:r>
              <a:rPr lang="ru-RU" sz="1100" dirty="0"/>
              <a:t>,  2-х </a:t>
            </a:r>
            <a:r>
              <a:rPr lang="ru-RU" sz="1100" dirty="0" err="1"/>
              <a:t>дневный</a:t>
            </a:r>
            <a:r>
              <a:rPr lang="ru-RU" sz="1100" dirty="0"/>
              <a:t>  поход с туристическими видами,  большие гонки). Финальным днем пребывания в лагере станет творческое </a:t>
            </a:r>
            <a:r>
              <a:rPr lang="ru-RU" sz="1100" dirty="0" err="1"/>
              <a:t>мероприятие.Также</a:t>
            </a:r>
            <a:r>
              <a:rPr lang="ru-RU" sz="1100" dirty="0"/>
              <a:t>, для участников запланировано посещение общеразвивающих экскурсий.</a:t>
            </a:r>
          </a:p>
        </p:txBody>
      </p:sp>
    </p:spTree>
    <p:extLst>
      <p:ext uri="{BB962C8B-B14F-4D97-AF65-F5344CB8AC3E}">
        <p14:creationId xmlns:p14="http://schemas.microsoft.com/office/powerpoint/2010/main" val="26048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15CD54B-68AB-4704-886B-99266B8B1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Ресурсы и </a:t>
            </a:r>
            <a:r>
              <a:rPr lang="ru-RU" dirty="0" smtClean="0"/>
              <a:t>наработки 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3BDE68C6-4F10-4A18-859E-6EC2B3BD2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10E56-2C6A-4682-B8DD-3E5D531C25FE}" type="slidenum">
              <a:rPr lang="ru-RU" smtClean="0"/>
              <a:t>6</a:t>
            </a:fld>
            <a:endParaRPr lang="ru-RU"/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xmlns="" id="{D0425B00-07EA-418F-B15C-ED013445B9DF}"/>
              </a:ext>
            </a:extLst>
          </p:cNvPr>
          <p:cNvGrpSpPr/>
          <p:nvPr/>
        </p:nvGrpSpPr>
        <p:grpSpPr>
          <a:xfrm>
            <a:off x="591818" y="4364206"/>
            <a:ext cx="10836725" cy="1291255"/>
            <a:chOff x="1641847" y="1446095"/>
            <a:chExt cx="8649916" cy="117300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C942F955-257C-417C-98D6-7E5F2C6C9C65}"/>
                </a:ext>
              </a:extLst>
            </p:cNvPr>
            <p:cNvSpPr txBox="1"/>
            <p:nvPr/>
          </p:nvSpPr>
          <p:spPr>
            <a:xfrm>
              <a:off x="1641847" y="1786377"/>
              <a:ext cx="1809563" cy="4924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+mj-lt"/>
                <a:buNone/>
                <a:tabLst/>
                <a:defRPr/>
              </a:pPr>
              <a:r>
                <a:rPr lang="ru-RU" sz="1400" b="1" dirty="0">
                  <a:solidFill>
                    <a:srgbClr val="6C2914"/>
                  </a:solidFill>
                </a:rPr>
                <a:t>Наработки</a:t>
              </a: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/>
              </a:r>
              <a:b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r>
                <a:rPr kumimoji="0" lang="ru-RU" sz="1200" b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(не более 70 слов)</a:t>
              </a: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D13B698E-2915-41A9-967F-BE7C25A8450F}"/>
                </a:ext>
              </a:extLst>
            </p:cNvPr>
            <p:cNvSpPr txBox="1"/>
            <p:nvPr/>
          </p:nvSpPr>
          <p:spPr>
            <a:xfrm>
              <a:off x="3527081" y="1446095"/>
              <a:ext cx="6764682" cy="117300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100" dirty="0" smtClean="0">
                  <a:latin typeface="Montserrat"/>
                </a:rPr>
                <a:t>Мы имеем большой опыт организации лагерей дневного пребывания. Мы организовывали творческие мастер-классы и  2-х дневные походы для обучающихся, находящихся в ТЖС, все педагоги имеют  большой опыт работы с детьми ОВЗ. Наши педагоги сами участники туристических, творческих, спортивных и профессиональных конкурсов и готовы поделиться своим опытом. Мы имеем большое количество партнеров для реализации проекта. Все направления запланированной работы отработаны и мы готовы к их объединению в одну инклюзивную смену лагеря.</a:t>
              </a:r>
              <a:endPara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xmlns="" id="{0ED03BD9-24A8-4E47-A9B7-C13176A05DE6}"/>
              </a:ext>
            </a:extLst>
          </p:cNvPr>
          <p:cNvGrpSpPr/>
          <p:nvPr/>
        </p:nvGrpSpPr>
        <p:grpSpPr>
          <a:xfrm>
            <a:off x="591818" y="1952341"/>
            <a:ext cx="10787739" cy="2227773"/>
            <a:chOff x="1680948" y="1446095"/>
            <a:chExt cx="8610815" cy="2227773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16CC909A-AA06-42ED-9F27-D2C85EEA0F92}"/>
                </a:ext>
              </a:extLst>
            </p:cNvPr>
            <p:cNvSpPr txBox="1"/>
            <p:nvPr/>
          </p:nvSpPr>
          <p:spPr>
            <a:xfrm>
              <a:off x="1680948" y="2370123"/>
              <a:ext cx="1809563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+mj-lt"/>
                <a:buNone/>
                <a:tabLst/>
                <a:defRPr/>
              </a:pPr>
              <a:r>
                <a:rPr lang="ru-RU" sz="1400" b="1" dirty="0">
                  <a:solidFill>
                    <a:srgbClr val="6C2914"/>
                  </a:solidFill>
                </a:rPr>
                <a:t>Имеющиеся ресурсы</a:t>
              </a:r>
              <a:br>
                <a:rPr lang="ru-RU" sz="1400" b="1" dirty="0">
                  <a:solidFill>
                    <a:srgbClr val="6C2914"/>
                  </a:solidFill>
                </a:rPr>
              </a:br>
              <a:r>
                <a:rPr lang="ru-RU" sz="1400" b="1" dirty="0">
                  <a:solidFill>
                    <a:srgbClr val="6C2914"/>
                  </a:solidFill>
                </a:rPr>
                <a:t>и партнеры</a:t>
              </a: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/>
              </a:r>
              <a:b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r>
                <a:rPr kumimoji="0" lang="ru-RU" sz="1200" b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(не более 100 слов)</a:t>
              </a: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B53533DE-3CC3-43D7-A702-7591D93034CF}"/>
                </a:ext>
              </a:extLst>
            </p:cNvPr>
            <p:cNvSpPr txBox="1"/>
            <p:nvPr/>
          </p:nvSpPr>
          <p:spPr>
            <a:xfrm>
              <a:off x="3527081" y="1446095"/>
              <a:ext cx="6764682" cy="222777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Кадровые ресурсы:  коллектив педагогических</a:t>
              </a:r>
              <a:r>
                <a:rPr kumimoji="0" lang="ru-RU" sz="1100" b="0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 работников школы</a:t>
              </a:r>
              <a:r>
                <a:rPr lang="ru-RU" sz="1100" dirty="0" smtClean="0">
                  <a:latin typeface="Montserrat"/>
                </a:rPr>
                <a:t>( педагоги, организаторы, психолог, учителя физкультуры, педагоги доп. образования), специалисты МЦ Содействие ЯМР, руководители коллективов МКУ </a:t>
              </a:r>
              <a:r>
                <a:rPr lang="ru-RU" sz="1100" dirty="0" err="1" smtClean="0">
                  <a:latin typeface="Montserrat"/>
                </a:rPr>
                <a:t>Кузнечихинский</a:t>
              </a:r>
              <a:r>
                <a:rPr lang="ru-RU" sz="1100" dirty="0" smtClean="0">
                  <a:latin typeface="Montserrat"/>
                </a:rPr>
                <a:t> КСЦ,  шеф-повар ресторана «</a:t>
              </a:r>
              <a:r>
                <a:rPr lang="ru-RU" sz="1100" dirty="0" err="1" smtClean="0">
                  <a:latin typeface="Montserrat"/>
                </a:rPr>
                <a:t>Мамука</a:t>
              </a:r>
              <a:r>
                <a:rPr lang="ru-RU" sz="1100" dirty="0" smtClean="0">
                  <a:latin typeface="Montserrat"/>
                </a:rPr>
                <a:t>» </a:t>
              </a:r>
              <a:r>
                <a:rPr lang="ru-RU" sz="1100" dirty="0" err="1" smtClean="0">
                  <a:latin typeface="Montserrat"/>
                </a:rPr>
                <a:t>г.Ярославль</a:t>
              </a:r>
              <a:r>
                <a:rPr lang="ru-RU" sz="1100" dirty="0" smtClean="0">
                  <a:latin typeface="Montserrat"/>
                </a:rPr>
                <a:t>, модель школы </a:t>
              </a:r>
              <a:r>
                <a:rPr lang="en-US" sz="1100" dirty="0" smtClean="0">
                  <a:latin typeface="Montserrat"/>
                </a:rPr>
                <a:t>Indigo </a:t>
              </a:r>
              <a:r>
                <a:rPr lang="ru-RU" sz="1100" dirty="0" smtClean="0">
                  <a:latin typeface="Montserrat"/>
                </a:rPr>
                <a:t>г. Ярославль, студия парикмахера- стилиста Екатерины Сторожевой, волонтерский отряд «</a:t>
              </a:r>
              <a:r>
                <a:rPr lang="ru-RU" sz="1100" dirty="0" err="1" smtClean="0">
                  <a:latin typeface="Montserrat"/>
                </a:rPr>
                <a:t>ДвижОк</a:t>
              </a:r>
              <a:r>
                <a:rPr lang="ru-RU" sz="1100" dirty="0" smtClean="0">
                  <a:latin typeface="Montserrat"/>
                </a:rPr>
                <a:t>»;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Материально </a:t>
              </a:r>
              <a:r>
                <a:rPr kumimoji="0" lang="ru-RU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- технические</a:t>
              </a:r>
              <a:r>
                <a:rPr kumimoji="0" lang="ru-RU" sz="1100" b="0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 ресурсы: помещения для организации лагеря: кабинеты, актовый зал, </a:t>
              </a:r>
              <a:r>
                <a:rPr kumimoji="0" lang="ru-RU" sz="1100" b="0" i="0" u="none" strike="noStrike" kern="1200" cap="none" spc="0" normalizeH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спортивый</a:t>
              </a:r>
              <a:r>
                <a:rPr kumimoji="0" lang="ru-RU" sz="1100" b="0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 зал, кабинеты доп. Образования, уличные спортивные площадки, видео/аудио оборудование, проекционное оборудование, для трансляции мероприятий, мультимедийное оборудование.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100" dirty="0" smtClean="0">
                  <a:latin typeface="Montserrat"/>
                </a:rPr>
                <a:t>Методические </a:t>
              </a:r>
              <a:r>
                <a:rPr lang="ru-RU" sz="1100" dirty="0" smtClean="0">
                  <a:latin typeface="Montserrat"/>
                </a:rPr>
                <a:t>ресурсы: методические рекомендации, инструкции.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1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 </a:t>
              </a:r>
              <a:endPara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2323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B656D86-FC5E-4DEB-AA5C-4FAD28E672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4058789">
            <a:off x="195111" y="5597786"/>
            <a:ext cx="1047750" cy="1123950"/>
          </a:xfrm>
          <a:prstGeom prst="rect">
            <a:avLst/>
          </a:prstGeom>
        </p:spPr>
      </p:pic>
      <p:sp>
        <p:nvSpPr>
          <p:cNvPr id="5" name="Овал 4">
            <a:extLst>
              <a:ext uri="{FF2B5EF4-FFF2-40B4-BE49-F238E27FC236}">
                <a16:creationId xmlns:a16="http://schemas.microsoft.com/office/drawing/2014/main" xmlns="" id="{3B101C1A-05A9-4761-A3E2-2BDCCCF97245}"/>
              </a:ext>
            </a:extLst>
          </p:cNvPr>
          <p:cNvSpPr/>
          <p:nvPr/>
        </p:nvSpPr>
        <p:spPr>
          <a:xfrm>
            <a:off x="9944100" y="6412706"/>
            <a:ext cx="209550" cy="209550"/>
          </a:xfrm>
          <a:prstGeom prst="ellipse">
            <a:avLst/>
          </a:prstGeom>
          <a:solidFill>
            <a:srgbClr val="FFF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3C8570A-B3CC-4765-B7C9-B6296D172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10E56-2C6A-4682-B8DD-3E5D531C25FE}" type="slidenum">
              <a:rPr lang="ru-RU" smtClean="0"/>
              <a:t>7</a:t>
            </a:fld>
            <a:endParaRPr lang="ru-RU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BFFC1571-8E5E-457F-B114-E4BAA6F90782}"/>
              </a:ext>
            </a:extLst>
          </p:cNvPr>
          <p:cNvSpPr txBox="1">
            <a:spLocks/>
          </p:cNvSpPr>
          <p:nvPr/>
        </p:nvSpPr>
        <p:spPr>
          <a:xfrm>
            <a:off x="550850" y="610555"/>
            <a:ext cx="6797687" cy="73247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89341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/>
              <a:t>Результаты проекта</a:t>
            </a: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xmlns="" id="{8F70EAE7-E096-4B93-87CC-C18A1807466F}"/>
              </a:ext>
            </a:extLst>
          </p:cNvPr>
          <p:cNvGrpSpPr/>
          <p:nvPr/>
        </p:nvGrpSpPr>
        <p:grpSpPr>
          <a:xfrm>
            <a:off x="718986" y="1726235"/>
            <a:ext cx="11084538" cy="3735287"/>
            <a:chOff x="1674852" y="1311679"/>
            <a:chExt cx="8847721" cy="3735287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13FE6B72-5FA7-4AF3-83D4-024E7A077A23}"/>
                </a:ext>
              </a:extLst>
            </p:cNvPr>
            <p:cNvSpPr txBox="1"/>
            <p:nvPr/>
          </p:nvSpPr>
          <p:spPr>
            <a:xfrm>
              <a:off x="1674852" y="2403357"/>
              <a:ext cx="1809563" cy="14465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spcAft>
                  <a:spcPts val="600"/>
                </a:spcAft>
                <a:defRPr/>
              </a:pPr>
              <a:r>
                <a:rPr lang="ru-RU" sz="1400" b="1">
                  <a:solidFill>
                    <a:srgbClr val="6C2914"/>
                  </a:solidFill>
                </a:rPr>
                <a:t>Ожидаемые результаты и перспективы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+mj-lt"/>
                <a:buNone/>
                <a:tabLst/>
                <a:defRPr/>
              </a:pPr>
              <a:r>
                <a:rPr kumimoji="0" lang="ru-RU" sz="1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(не более 200 слов)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+mj-lt"/>
                <a:buNone/>
                <a:tabLst/>
                <a:defRPr/>
              </a:pPr>
              <a:r>
                <a:rPr kumimoji="0" lang="ru-RU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Чем проект может быть полезен другим школам?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6CE8773E-7D5B-4804-9300-07EAE278CDBE}"/>
                </a:ext>
              </a:extLst>
            </p:cNvPr>
            <p:cNvSpPr txBox="1"/>
            <p:nvPr/>
          </p:nvSpPr>
          <p:spPr>
            <a:xfrm>
              <a:off x="3757891" y="1311679"/>
              <a:ext cx="6764682" cy="373528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anchor="ctr" anchorCtr="0">
              <a:noAutofit/>
            </a:bodyPr>
            <a:lstStyle/>
            <a:p>
              <a:pPr marL="228600" lvl="0" indent="-228600">
                <a:buFontTx/>
                <a:buAutoNum type="arabicPeriod"/>
                <a:defRPr/>
              </a:pPr>
              <a:r>
                <a:rPr lang="ru-RU" sz="1100" noProof="0" dirty="0" smtClean="0">
                  <a:latin typeface="Montserrat"/>
                </a:rPr>
                <a:t>Организовано пространство,  </a:t>
              </a:r>
              <a:r>
                <a:rPr lang="ru-RU" sz="1100" dirty="0" smtClean="0"/>
                <a:t>способствующее успешному </a:t>
              </a:r>
              <a:r>
                <a:rPr lang="ru-RU" sz="1100" dirty="0"/>
                <a:t>развитию </a:t>
              </a:r>
              <a:r>
                <a:rPr lang="ru-RU" sz="1100" dirty="0" smtClean="0"/>
                <a:t>жизненных </a:t>
              </a:r>
              <a:r>
                <a:rPr lang="ru-RU" sz="1100" dirty="0"/>
                <a:t>и социальных </a:t>
              </a:r>
              <a:r>
                <a:rPr lang="ru-RU" sz="1100" dirty="0" smtClean="0"/>
                <a:t>компетенций обучающихся с ОВЗ;</a:t>
              </a:r>
            </a:p>
            <a:p>
              <a:pPr marL="228600" lvl="0" indent="-228600">
                <a:buFontTx/>
                <a:buAutoNum type="arabicPeriod"/>
                <a:defRPr/>
              </a:pPr>
              <a:r>
                <a:rPr lang="ru-RU" sz="1100" noProof="0" dirty="0" smtClean="0">
                  <a:latin typeface="Montserrat"/>
                </a:rPr>
                <a:t> Участники лагеря  прошли мастер-классы с известными лицами г. Ярославля по восьми трудовым направлениям деятельности( актерское искусство, швейное дело, кулинария,  парикмахерское искусство, медицина, физкультура и спорт, арт-дизайн, столярные работы) для успешной реализации своих умений на рынке труда и социализации в обществе.</a:t>
              </a:r>
            </a:p>
            <a:p>
              <a:pPr marL="228600" lvl="0" indent="-228600">
                <a:buFontTx/>
                <a:buAutoNum type="arabicPeriod"/>
                <a:defRPr/>
              </a:pPr>
              <a:r>
                <a:rPr lang="ru-RU" sz="1100" noProof="0" dirty="0" smtClean="0">
                  <a:latin typeface="Montserrat"/>
                </a:rPr>
                <a:t> Организованна </a:t>
              </a:r>
              <a:r>
                <a:rPr lang="ru-RU" sz="1100" noProof="0" dirty="0" err="1" smtClean="0">
                  <a:latin typeface="Montserrat"/>
                </a:rPr>
                <a:t>консульативно</a:t>
              </a:r>
              <a:r>
                <a:rPr lang="ru-RU" sz="1100" noProof="0" dirty="0" smtClean="0">
                  <a:latin typeface="Montserrat"/>
                </a:rPr>
                <a:t> - адаптационная работа с участниками лагеря</a:t>
              </a:r>
              <a:r>
                <a:rPr lang="ru-RU" sz="1100" noProof="0" dirty="0" smtClean="0">
                  <a:latin typeface="Montserrat"/>
                </a:rPr>
                <a:t>;</a:t>
              </a:r>
              <a:endParaRPr lang="ru-RU" sz="1100" noProof="0" dirty="0" smtClean="0">
                <a:latin typeface="Montserrat"/>
              </a:endParaRPr>
            </a:p>
            <a:p>
              <a:pPr marL="228600" lvl="0" indent="-228600">
                <a:buAutoNum type="arabicPeriod" startAt="4"/>
                <a:defRPr/>
              </a:pPr>
              <a:r>
                <a:rPr lang="ru-RU" sz="1100" dirty="0" smtClean="0">
                  <a:latin typeface="Montserrat"/>
                </a:rPr>
                <a:t>Проведены обучающие семинары по применению технологий работы с детьми с ОВЗ с доказанной эффективностью;</a:t>
              </a:r>
            </a:p>
            <a:p>
              <a:pPr marL="228600" lvl="0" indent="-228600">
                <a:buAutoNum type="arabicPeriod" startAt="5"/>
                <a:defRPr/>
              </a:pPr>
              <a:r>
                <a:rPr lang="ru-RU" sz="1100" noProof="0" dirty="0" smtClean="0">
                  <a:latin typeface="Montserrat"/>
                </a:rPr>
                <a:t>Увеличилось число участников с ОВЗ в  мероприятиях различной направленности</a:t>
              </a:r>
              <a:r>
                <a:rPr lang="ru-RU" sz="1100" noProof="0" dirty="0" smtClean="0">
                  <a:latin typeface="Montserrat"/>
                </a:rPr>
                <a:t>.</a:t>
              </a:r>
              <a:endParaRPr lang="ru-RU" sz="1100" noProof="0" dirty="0" smtClean="0">
                <a:latin typeface="Montserrat"/>
              </a:endParaRPr>
            </a:p>
            <a:p>
              <a:pPr marL="228600" lvl="0" indent="-228600">
                <a:buAutoNum type="arabicPeriod" startAt="5"/>
                <a:defRPr/>
              </a:pPr>
              <a:r>
                <a:rPr lang="ru-RU" sz="1100" dirty="0">
                  <a:latin typeface="Montserrat"/>
                </a:rPr>
                <a:t> </a:t>
              </a:r>
              <a:r>
                <a:rPr lang="ru-RU" sz="1100" dirty="0" err="1" smtClean="0">
                  <a:latin typeface="Montserrat"/>
                </a:rPr>
                <a:t>Волонтреский</a:t>
              </a:r>
              <a:r>
                <a:rPr lang="ru-RU" sz="1100" dirty="0" smtClean="0">
                  <a:latin typeface="Montserrat"/>
                </a:rPr>
                <a:t> отряд получил опыт работы с детьми с ОВЗ</a:t>
              </a:r>
              <a:r>
                <a:rPr lang="ru-RU" sz="1100" dirty="0" smtClean="0">
                  <a:latin typeface="Montserrat"/>
                </a:rPr>
                <a:t>;</a:t>
              </a:r>
              <a:endParaRPr lang="ru-RU" sz="1100" dirty="0" smtClean="0">
                <a:latin typeface="Montserrat"/>
              </a:endParaRPr>
            </a:p>
            <a:p>
              <a:pPr marL="228600" lvl="0" indent="-228600">
                <a:buAutoNum type="arabicPeriod" startAt="7"/>
                <a:defRPr/>
              </a:pPr>
              <a:r>
                <a:rPr lang="ru-RU" sz="1100" dirty="0" smtClean="0">
                  <a:latin typeface="Montserrat"/>
                </a:rPr>
                <a:t>Размещение в СМИ опыта работы по организации инклюзивного лагеря</a:t>
              </a:r>
              <a:r>
                <a:rPr lang="ru-RU" sz="1100" dirty="0" smtClean="0">
                  <a:latin typeface="Montserrat"/>
                </a:rPr>
                <a:t>;</a:t>
              </a:r>
              <a:endParaRPr lang="ru-RU" sz="1100" dirty="0">
                <a:latin typeface="Montserrat"/>
              </a:endParaRPr>
            </a:p>
            <a:p>
              <a:pPr lvl="0">
                <a:defRPr/>
              </a:pPr>
              <a:r>
                <a:rPr lang="ru-RU" sz="1100" noProof="0" dirty="0" smtClean="0">
                  <a:latin typeface="Montserrat"/>
                </a:rPr>
                <a:t> </a:t>
              </a:r>
              <a:r>
                <a:rPr lang="ru-RU" sz="1100" dirty="0" smtClean="0">
                  <a:latin typeface="Montserrat"/>
                </a:rPr>
                <a:t>Положительный опыт позволит охватить наибольшее количество участников и получить статус муниципального инклюзивного лагеря «Вне границ» с  привлечение участников из других школ. </a:t>
              </a:r>
              <a:endParaRPr lang="ru-RU" sz="1100" noProof="0" dirty="0" smtClean="0">
                <a:latin typeface="Montserrat"/>
              </a:endParaRPr>
            </a:p>
          </p:txBody>
        </p:sp>
      </p:grpSp>
      <p:sp>
        <p:nvSpPr>
          <p:cNvPr id="6" name="Овал 5">
            <a:extLst>
              <a:ext uri="{FF2B5EF4-FFF2-40B4-BE49-F238E27FC236}">
                <a16:creationId xmlns:a16="http://schemas.microsoft.com/office/drawing/2014/main" xmlns="" id="{44F2766D-4A77-4058-9AF5-B4C09082C1F0}"/>
              </a:ext>
            </a:extLst>
          </p:cNvPr>
          <p:cNvSpPr/>
          <p:nvPr/>
        </p:nvSpPr>
        <p:spPr>
          <a:xfrm>
            <a:off x="11466341" y="4602663"/>
            <a:ext cx="337183" cy="337183"/>
          </a:xfrm>
          <a:prstGeom prst="ellipse">
            <a:avLst/>
          </a:prstGeom>
          <a:solidFill>
            <a:srgbClr val="FFB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4535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B656D86-FC5E-4DEB-AA5C-4FAD28E672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4058789">
            <a:off x="195111" y="5597786"/>
            <a:ext cx="1047750" cy="1123950"/>
          </a:xfrm>
          <a:prstGeom prst="rect">
            <a:avLst/>
          </a:prstGeom>
        </p:spPr>
      </p:pic>
      <p:sp>
        <p:nvSpPr>
          <p:cNvPr id="5" name="Овал 4">
            <a:extLst>
              <a:ext uri="{FF2B5EF4-FFF2-40B4-BE49-F238E27FC236}">
                <a16:creationId xmlns:a16="http://schemas.microsoft.com/office/drawing/2014/main" xmlns="" id="{3B101C1A-05A9-4761-A3E2-2BDCCCF97245}"/>
              </a:ext>
            </a:extLst>
          </p:cNvPr>
          <p:cNvSpPr/>
          <p:nvPr/>
        </p:nvSpPr>
        <p:spPr>
          <a:xfrm>
            <a:off x="9944100" y="6412706"/>
            <a:ext cx="209550" cy="209550"/>
          </a:xfrm>
          <a:prstGeom prst="ellipse">
            <a:avLst/>
          </a:prstGeom>
          <a:solidFill>
            <a:srgbClr val="FFF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xmlns="" id="{44F2766D-4A77-4058-9AF5-B4C09082C1F0}"/>
              </a:ext>
            </a:extLst>
          </p:cNvPr>
          <p:cNvSpPr/>
          <p:nvPr/>
        </p:nvSpPr>
        <p:spPr>
          <a:xfrm>
            <a:off x="11466341" y="4602663"/>
            <a:ext cx="337183" cy="337183"/>
          </a:xfrm>
          <a:prstGeom prst="ellipse">
            <a:avLst/>
          </a:prstGeom>
          <a:solidFill>
            <a:srgbClr val="FFB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3C8570A-B3CC-4765-B7C9-B6296D172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10E56-2C6A-4682-B8DD-3E5D531C25FE}" type="slidenum">
              <a:rPr lang="ru-RU" smtClean="0"/>
              <a:t>8</a:t>
            </a:fld>
            <a:endParaRPr lang="ru-RU"/>
          </a:p>
        </p:txBody>
      </p:sp>
      <p:graphicFrame>
        <p:nvGraphicFramePr>
          <p:cNvPr id="8" name="Таблица 8">
            <a:extLst>
              <a:ext uri="{FF2B5EF4-FFF2-40B4-BE49-F238E27FC236}">
                <a16:creationId xmlns:a16="http://schemas.microsoft.com/office/drawing/2014/main" xmlns="" id="{568326BA-93DD-41DD-A0B6-2A3C2251B9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4990661"/>
              </p:ext>
            </p:extLst>
          </p:nvPr>
        </p:nvGraphicFramePr>
        <p:xfrm>
          <a:off x="1759414" y="2013015"/>
          <a:ext cx="8673172" cy="39796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08391">
                  <a:extLst>
                    <a:ext uri="{9D8B030D-6E8A-4147-A177-3AD203B41FA5}">
                      <a16:colId xmlns:a16="http://schemas.microsoft.com/office/drawing/2014/main" xmlns="" val="2449829355"/>
                    </a:ext>
                  </a:extLst>
                </a:gridCol>
                <a:gridCol w="2564781">
                  <a:extLst>
                    <a:ext uri="{9D8B030D-6E8A-4147-A177-3AD203B41FA5}">
                      <a16:colId xmlns:a16="http://schemas.microsoft.com/office/drawing/2014/main" xmlns="" val="2936215115"/>
                    </a:ext>
                  </a:extLst>
                </a:gridCol>
              </a:tblGrid>
              <a:tr h="3913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6C291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Направления расходов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6C29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C85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6C2914"/>
                          </a:solidFill>
                          <a:effectLst/>
                          <a:uLnTx/>
                          <a:uFillTx/>
                          <a:latin typeface="Montserrat"/>
                          <a:ea typeface="+mn-ea"/>
                          <a:cs typeface="+mn-cs"/>
                        </a:rPr>
                        <a:t>Сумма, руб.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6C29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C85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54433881"/>
                  </a:ext>
                </a:extLst>
              </a:tr>
              <a:tr h="3913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Закупка МЕРЧА для участников  и организаторов лагеря ( футболка с логотипом)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6C29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C85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/>
                          <a:ea typeface="+mn-ea"/>
                          <a:cs typeface="+mn-cs"/>
                        </a:rPr>
                        <a:t>27 000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Montserra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6C29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FC85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59877612"/>
                  </a:ext>
                </a:extLst>
              </a:tr>
              <a:tr h="3913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Транспортные расходы ( экскурсии, поход) 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6C29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/>
                          <a:ea typeface="+mn-ea"/>
                          <a:cs typeface="+mn-cs"/>
                        </a:rPr>
                        <a:t>35  000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Montserra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6C29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95093548"/>
                  </a:ext>
                </a:extLst>
              </a:tr>
              <a:tr h="3913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Услуги мед. работника ( в походе)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6C29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/>
                          <a:ea typeface="+mn-ea"/>
                          <a:cs typeface="+mn-cs"/>
                        </a:rPr>
                        <a:t>3 000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Montserra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6C29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70220041"/>
                  </a:ext>
                </a:extLst>
              </a:tr>
              <a:tr h="3913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Приобретения оборудования, расходных материалов для МК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6C29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/>
                          <a:ea typeface="+mn-ea"/>
                          <a:cs typeface="+mn-cs"/>
                        </a:rPr>
                        <a:t>30 000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Montserra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6C29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32804871"/>
                  </a:ext>
                </a:extLst>
              </a:tr>
              <a:tr h="3913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Организация профессиональных  мастер – классов 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6C29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/>
                          <a:ea typeface="+mn-ea"/>
                          <a:cs typeface="+mn-cs"/>
                        </a:rPr>
                        <a:t>15 000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Montserra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6C29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12519096"/>
                  </a:ext>
                </a:extLst>
              </a:tr>
              <a:tr h="3913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Организация экскурсий ( </a:t>
                      </a:r>
                      <a:r>
                        <a:rPr kumimoji="0" lang="ru-RU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г.Рыбинск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ru-RU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г.Ярославль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ru-RU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г.Гаврилов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–Ям)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6C29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/>
                          <a:ea typeface="+mn-ea"/>
                          <a:cs typeface="+mn-cs"/>
                        </a:rPr>
                        <a:t>50 000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Montserra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6C29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69684706"/>
                  </a:ext>
                </a:extLst>
              </a:tr>
              <a:tr h="3913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Закупка туристических мешков ( 25 человек)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6C29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/>
                          <a:ea typeface="+mn-ea"/>
                          <a:cs typeface="+mn-cs"/>
                        </a:rPr>
                        <a:t>39 750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Montserra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6C29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52339159"/>
                  </a:ext>
                </a:extLst>
              </a:tr>
              <a:tr h="3913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Закупка призового фонда ( набор «Здорово и красиво»)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6C29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C85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/>
                          <a:ea typeface="+mn-ea"/>
                          <a:cs typeface="+mn-cs"/>
                        </a:rPr>
                        <a:t>24 000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Montserra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6C29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C85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24471214"/>
                  </a:ext>
                </a:extLst>
              </a:tr>
              <a:tr h="39138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C291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Итого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6C29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C85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C85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/>
                          <a:ea typeface="+mn-ea"/>
                          <a:cs typeface="+mn-cs"/>
                        </a:rPr>
                        <a:t>223 750 </a:t>
                      </a: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Montserra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C29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FC85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C85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53452892"/>
                  </a:ext>
                </a:extLst>
              </a:tr>
            </a:tbl>
          </a:graphicData>
        </a:graphic>
      </p:graphicFrame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DA38C8F8-113E-4A21-933A-AACAB5128824}"/>
              </a:ext>
            </a:extLst>
          </p:cNvPr>
          <p:cNvSpPr txBox="1">
            <a:spLocks/>
          </p:cNvSpPr>
          <p:nvPr/>
        </p:nvSpPr>
        <p:spPr>
          <a:xfrm>
            <a:off x="550850" y="610555"/>
            <a:ext cx="6797687" cy="73247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89341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/>
              <a:t>Финансовое обоснование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11E7B4E-0BC3-0942-500D-5833A7610B45}"/>
              </a:ext>
            </a:extLst>
          </p:cNvPr>
          <p:cNvSpPr txBox="1"/>
          <p:nvPr/>
        </p:nvSpPr>
        <p:spPr>
          <a:xfrm>
            <a:off x="1637718" y="6048594"/>
            <a:ext cx="879646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ru-RU" sz="1000" dirty="0" smtClean="0"/>
              <a:t>* Питание  участников, предоставление оборудования, спортивного </a:t>
            </a:r>
            <a:r>
              <a:rPr lang="ru-RU" sz="1000" dirty="0"/>
              <a:t> </a:t>
            </a:r>
            <a:r>
              <a:rPr lang="ru-RU" sz="1000" dirty="0" smtClean="0"/>
              <a:t>снаряжения, площадок осуществляется партнерами.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3698024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B656D86-FC5E-4DEB-AA5C-4FAD28E672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4058789">
            <a:off x="195111" y="5597786"/>
            <a:ext cx="1047750" cy="1123950"/>
          </a:xfrm>
          <a:prstGeom prst="rect">
            <a:avLst/>
          </a:prstGeom>
        </p:spPr>
      </p:pic>
      <p:sp>
        <p:nvSpPr>
          <p:cNvPr id="5" name="Овал 4">
            <a:extLst>
              <a:ext uri="{FF2B5EF4-FFF2-40B4-BE49-F238E27FC236}">
                <a16:creationId xmlns:a16="http://schemas.microsoft.com/office/drawing/2014/main" xmlns="" id="{3B101C1A-05A9-4761-A3E2-2BDCCCF97245}"/>
              </a:ext>
            </a:extLst>
          </p:cNvPr>
          <p:cNvSpPr/>
          <p:nvPr/>
        </p:nvSpPr>
        <p:spPr>
          <a:xfrm>
            <a:off x="9844087" y="6356350"/>
            <a:ext cx="209550" cy="209550"/>
          </a:xfrm>
          <a:prstGeom prst="ellipse">
            <a:avLst/>
          </a:prstGeom>
          <a:solidFill>
            <a:srgbClr val="FFF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xmlns="" id="{44F2766D-4A77-4058-9AF5-B4C09082C1F0}"/>
              </a:ext>
            </a:extLst>
          </p:cNvPr>
          <p:cNvSpPr/>
          <p:nvPr/>
        </p:nvSpPr>
        <p:spPr>
          <a:xfrm>
            <a:off x="11466341" y="4602663"/>
            <a:ext cx="337183" cy="337183"/>
          </a:xfrm>
          <a:prstGeom prst="ellipse">
            <a:avLst/>
          </a:prstGeom>
          <a:solidFill>
            <a:srgbClr val="FFB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3C8570A-B3CC-4765-B7C9-B6296D172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10E56-2C6A-4682-B8DD-3E5D531C25FE}" type="slidenum">
              <a:rPr lang="ru-RU" smtClean="0"/>
              <a:t>9</a:t>
            </a:fld>
            <a:endParaRPr lang="ru-RU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7C98EE2C-EDD2-4A01-996A-FD0915765A03}"/>
              </a:ext>
            </a:extLst>
          </p:cNvPr>
          <p:cNvSpPr txBox="1">
            <a:spLocks/>
          </p:cNvSpPr>
          <p:nvPr/>
        </p:nvSpPr>
        <p:spPr>
          <a:xfrm>
            <a:off x="703250" y="762955"/>
            <a:ext cx="8021650" cy="73247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89341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/>
              <a:t>Другие необходимые ресурсы</a:t>
            </a: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xmlns="" id="{3354F938-35F0-41ED-82C1-42DDAB180B98}"/>
              </a:ext>
            </a:extLst>
          </p:cNvPr>
          <p:cNvGrpSpPr/>
          <p:nvPr/>
        </p:nvGrpSpPr>
        <p:grpSpPr>
          <a:xfrm>
            <a:off x="523876" y="2043551"/>
            <a:ext cx="10855679" cy="307777"/>
            <a:chOff x="1398492" y="1683828"/>
            <a:chExt cx="10316229" cy="307777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20995D4E-74E0-433E-AD08-60389294D8A9}"/>
                </a:ext>
              </a:extLst>
            </p:cNvPr>
            <p:cNvSpPr txBox="1"/>
            <p:nvPr/>
          </p:nvSpPr>
          <p:spPr>
            <a:xfrm>
              <a:off x="1398492" y="1683828"/>
              <a:ext cx="3551096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ru-RU" sz="1400"/>
                <a:t>Обучающие курсы для команды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6CB5B907-4582-4207-A0E6-1F4FDD6A8396}"/>
                </a:ext>
              </a:extLst>
            </p:cNvPr>
            <p:cNvSpPr txBox="1"/>
            <p:nvPr/>
          </p:nvSpPr>
          <p:spPr>
            <a:xfrm>
              <a:off x="5046560" y="1683828"/>
              <a:ext cx="6668161" cy="30777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ru-RU" sz="1400" dirty="0" smtClean="0"/>
                <a:t>да</a:t>
              </a:r>
              <a:endParaRPr lang="ru-RU" sz="1400" dirty="0"/>
            </a:p>
          </p:txBody>
        </p:sp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xmlns="" id="{D37D75BD-377B-4B1E-95FD-49BFE47A50A5}"/>
              </a:ext>
            </a:extLst>
          </p:cNvPr>
          <p:cNvGrpSpPr/>
          <p:nvPr/>
        </p:nvGrpSpPr>
        <p:grpSpPr>
          <a:xfrm>
            <a:off x="433388" y="2539123"/>
            <a:ext cx="10946167" cy="360329"/>
            <a:chOff x="1582400" y="1683828"/>
            <a:chExt cx="10089550" cy="360329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F03ABBBD-F048-453E-9328-80E95385956B}"/>
                </a:ext>
              </a:extLst>
            </p:cNvPr>
            <p:cNvSpPr txBox="1"/>
            <p:nvPr/>
          </p:nvSpPr>
          <p:spPr>
            <a:xfrm>
              <a:off x="1582400" y="1683828"/>
              <a:ext cx="3527764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ru-RU" sz="1400"/>
                <a:t>Методическая поддержка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84A6E3E6-F0D2-46DD-BD69-82C513CA9212}"/>
                </a:ext>
              </a:extLst>
            </p:cNvPr>
            <p:cNvSpPr txBox="1"/>
            <p:nvPr/>
          </p:nvSpPr>
          <p:spPr>
            <a:xfrm>
              <a:off x="5204221" y="1683828"/>
              <a:ext cx="6467729" cy="3603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anchor="ctr" anchorCtr="0">
              <a:noAutofit/>
            </a:bodyPr>
            <a:lstStyle/>
            <a:p>
              <a:r>
                <a:rPr lang="ru-RU" sz="1400" i="0" dirty="0" smtClean="0">
                  <a:solidFill>
                    <a:schemeClr val="tx1"/>
                  </a:solidFill>
                </a:rPr>
                <a:t>да</a:t>
              </a:r>
              <a:endParaRPr lang="ru-RU" sz="1400" i="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xmlns="" id="{05055308-501E-4E17-B64D-B80E989D14A2}"/>
              </a:ext>
            </a:extLst>
          </p:cNvPr>
          <p:cNvGrpSpPr/>
          <p:nvPr/>
        </p:nvGrpSpPr>
        <p:grpSpPr>
          <a:xfrm>
            <a:off x="523877" y="3074233"/>
            <a:ext cx="10855678" cy="307777"/>
            <a:chOff x="1398493" y="1683828"/>
            <a:chExt cx="10316229" cy="307777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2E44917B-6368-41E2-B821-9396579552F6}"/>
                </a:ext>
              </a:extLst>
            </p:cNvPr>
            <p:cNvSpPr txBox="1"/>
            <p:nvPr/>
          </p:nvSpPr>
          <p:spPr>
            <a:xfrm>
              <a:off x="1398493" y="1683828"/>
              <a:ext cx="3551095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ru-RU" sz="1400"/>
                <a:t>Информационная поддержка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C2EDD5FB-EB7F-444B-8614-FA52E8EE19DC}"/>
                </a:ext>
              </a:extLst>
            </p:cNvPr>
            <p:cNvSpPr txBox="1"/>
            <p:nvPr/>
          </p:nvSpPr>
          <p:spPr>
            <a:xfrm>
              <a:off x="5046561" y="1683828"/>
              <a:ext cx="6668161" cy="30777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ru-RU" sz="1400" dirty="0" smtClean="0"/>
                <a:t>нет</a:t>
              </a:r>
              <a:endParaRPr lang="ru-RU" sz="1400" dirty="0"/>
            </a:p>
          </p:txBody>
        </p:sp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xmlns="" id="{D975671D-5298-462D-8E4A-7A991D9930C7}"/>
              </a:ext>
            </a:extLst>
          </p:cNvPr>
          <p:cNvGrpSpPr/>
          <p:nvPr/>
        </p:nvGrpSpPr>
        <p:grpSpPr>
          <a:xfrm>
            <a:off x="376238" y="3535815"/>
            <a:ext cx="11003317" cy="2133696"/>
            <a:chOff x="1258191" y="1643101"/>
            <a:chExt cx="10456531" cy="2133696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7DA9832E-9748-48ED-9ADE-3DEDC5380286}"/>
                </a:ext>
              </a:extLst>
            </p:cNvPr>
            <p:cNvSpPr txBox="1"/>
            <p:nvPr/>
          </p:nvSpPr>
          <p:spPr>
            <a:xfrm>
              <a:off x="1258191" y="1683828"/>
              <a:ext cx="3691397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ru-RU" sz="1400"/>
                <a:t>Иное (что именно?)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44E6979F-CFF5-45BC-843F-6C34CC334D53}"/>
                </a:ext>
              </a:extLst>
            </p:cNvPr>
            <p:cNvSpPr txBox="1"/>
            <p:nvPr/>
          </p:nvSpPr>
          <p:spPr>
            <a:xfrm>
              <a:off x="5046561" y="1643101"/>
              <a:ext cx="6668161" cy="213369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>
              <a:noAutofit/>
            </a:bodyPr>
            <a:lstStyle/>
            <a:p>
              <a:r>
                <a:rPr lang="ru-RU" sz="1400" dirty="0" smtClean="0"/>
                <a:t>Наша команда желает обучиться новым методикам работы с детьми с ОВЗ с доказательной эффективностью.</a:t>
              </a:r>
            </a:p>
            <a:p>
              <a:endParaRPr lang="ru-RU" sz="1400" dirty="0" smtClean="0"/>
            </a:p>
            <a:p>
              <a:r>
                <a:rPr lang="ru-RU" sz="1400" dirty="0" smtClean="0"/>
                <a:t>Получить курсы по оказанию первой помощи для организации похода.</a:t>
              </a:r>
            </a:p>
            <a:p>
              <a:r>
                <a:rPr lang="ru-RU" sz="1400" dirty="0" smtClean="0"/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840588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8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862900"/>
      </a:accent3>
      <a:accent4>
        <a:srgbClr val="EC7016"/>
      </a:accent4>
      <a:accent5>
        <a:srgbClr val="E64823"/>
      </a:accent5>
      <a:accent6>
        <a:srgbClr val="BC4A4A"/>
      </a:accent6>
      <a:hlink>
        <a:srgbClr val="2998E3"/>
      </a:hlink>
      <a:folHlink>
        <a:srgbClr val="7F723D"/>
      </a:folHlink>
    </a:clrScheme>
    <a:fontScheme name="Другая 5">
      <a:majorFont>
        <a:latin typeface="JakobTT"/>
        <a:ea typeface=""/>
        <a:cs typeface=""/>
      </a:majorFont>
      <a:minorFont>
        <a:latin typeface="Montserra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5">
      <a:majorFont>
        <a:latin typeface="JakobTT"/>
        <a:ea typeface=""/>
        <a:cs typeface=""/>
      </a:majorFont>
      <a:minorFont>
        <a:latin typeface="Montserra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605</TotalTime>
  <Words>1098</Words>
  <Application>Microsoft Office PowerPoint</Application>
  <PresentationFormat>Произвольный</PresentationFormat>
  <Paragraphs>163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Montserrat</vt:lpstr>
      <vt:lpstr>JakobTT</vt:lpstr>
      <vt:lpstr>Calibri</vt:lpstr>
      <vt:lpstr>Тема Office</vt:lpstr>
      <vt:lpstr>Специальное оформление</vt:lpstr>
      <vt:lpstr>Инклюзивный лагерь для детей с ОВЗ «Вне границ» </vt:lpstr>
      <vt:lpstr>Презентация PowerPoint</vt:lpstr>
      <vt:lpstr>Презентация PowerPoint</vt:lpstr>
      <vt:lpstr>Презентация PowerPoint</vt:lpstr>
      <vt:lpstr>Суть проекта</vt:lpstr>
      <vt:lpstr>Ресурсы и наработки </vt:lpstr>
      <vt:lpstr>Презентация PowerPoint</vt:lpstr>
      <vt:lpstr>Презентация PowerPoint</vt:lpstr>
      <vt:lpstr>Презентация PowerPoint</vt:lpstr>
      <vt:lpstr>Дорожная карта проекта*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Марина Александрова</dc:creator>
  <cp:lastModifiedBy>КАТЯ</cp:lastModifiedBy>
  <cp:revision>58</cp:revision>
  <dcterms:created xsi:type="dcterms:W3CDTF">2021-05-06T10:28:53Z</dcterms:created>
  <dcterms:modified xsi:type="dcterms:W3CDTF">2022-08-11T08:02:36Z</dcterms:modified>
</cp:coreProperties>
</file>