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62" r:id="rId7"/>
    <p:sldId id="267" r:id="rId8"/>
    <p:sldId id="266" r:id="rId9"/>
    <p:sldId id="265" r:id="rId10"/>
    <p:sldId id="259" r:id="rId11"/>
    <p:sldId id="268" r:id="rId12"/>
    <p:sldId id="269" r:id="rId13"/>
    <p:sldId id="270"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3499CB4-C553-4AB5-A433-786191CDFBF3}" type="datetimeFigureOut">
              <a:rPr lang="ru-RU" smtClean="0"/>
              <a:pPr/>
              <a:t>30.09.2010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43D867F-A1D2-4C00-86D8-D25A209F282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3499CB4-C553-4AB5-A433-786191CDFBF3}" type="datetimeFigureOut">
              <a:rPr lang="ru-RU" smtClean="0"/>
              <a:pPr/>
              <a:t>30.09.2010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43D867F-A1D2-4C00-86D8-D25A209F28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3499CB4-C553-4AB5-A433-786191CDFBF3}" type="datetimeFigureOut">
              <a:rPr lang="ru-RU" smtClean="0"/>
              <a:pPr/>
              <a:t>30.09.2010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43D867F-A1D2-4C00-86D8-D25A209F282C}"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3499CB4-C553-4AB5-A433-786191CDFBF3}" type="datetimeFigureOut">
              <a:rPr lang="ru-RU" smtClean="0"/>
              <a:pPr/>
              <a:t>30.09.2010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43D867F-A1D2-4C00-86D8-D25A209F28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3499CB4-C553-4AB5-A433-786191CDFBF3}" type="datetimeFigureOut">
              <a:rPr lang="ru-RU" smtClean="0"/>
              <a:pPr/>
              <a:t>30.09.2010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43D867F-A1D2-4C00-86D8-D25A209F282C}"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3499CB4-C553-4AB5-A433-786191CDFBF3}" type="datetimeFigureOut">
              <a:rPr lang="ru-RU" smtClean="0"/>
              <a:pPr/>
              <a:t>30.09.2010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43D867F-A1D2-4C00-86D8-D25A209F282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28926" y="533400"/>
            <a:ext cx="6000792" cy="5181616"/>
          </a:xfrm>
        </p:spPr>
        <p:txBody>
          <a:bodyPr/>
          <a:lstStyle/>
          <a:p>
            <a:r>
              <a:rPr lang="ru-RU" sz="6600" dirty="0" smtClean="0">
                <a:solidFill>
                  <a:srgbClr val="FFFF00"/>
                </a:solidFill>
              </a:rPr>
              <a:t>ВИКТОР МИХАЙЛОВИЧ ВАСНЕЦОВ</a:t>
            </a:r>
            <a:br>
              <a:rPr lang="ru-RU" sz="6600" dirty="0" smtClean="0">
                <a:solidFill>
                  <a:srgbClr val="FFFF00"/>
                </a:solidFill>
              </a:rPr>
            </a:br>
            <a:r>
              <a:rPr lang="ru-RU" sz="6600" dirty="0" smtClean="0"/>
              <a:t> (1848-1926). </a:t>
            </a:r>
            <a:endParaRPr lang="ru-RU" sz="66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7786742" cy="6429420"/>
          </a:xfrm>
        </p:spPr>
        <p:txBody>
          <a:bodyPr>
            <a:normAutofit/>
          </a:bodyPr>
          <a:lstStyle/>
          <a:p>
            <a:r>
              <a:rPr lang="ru-RU" sz="3200" dirty="0" smtClean="0"/>
              <a:t> В. Васнецов был художником широкого творческого </a:t>
            </a:r>
            <a:r>
              <a:rPr lang="ru-RU" sz="3200" dirty="0" err="1" smtClean="0"/>
              <a:t>диапозона</a:t>
            </a:r>
            <a:r>
              <a:rPr lang="ru-RU" sz="3200" dirty="0" smtClean="0"/>
              <a:t>, занимался и русской бытовой картиной, и портретом, театральными декорациями, архитектурой (именно он разработал фасад здания Третьяковской галереи в Москве, сказочную «Избушку на курьих ножках» в Абрамцеве, дом, где жил он сам и где сейчас находится дом-музей его имени).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143900" cy="6858000"/>
          </a:xfrm>
        </p:spPr>
        <p:txBody>
          <a:bodyPr>
            <a:normAutofit fontScale="77500" lnSpcReduction="20000"/>
          </a:bodyPr>
          <a:lstStyle/>
          <a:p>
            <a:r>
              <a:rPr lang="ru-RU" dirty="0" smtClean="0"/>
              <a:t>Рассматривая творчество художников-передвижников, мы увидим их особенности: критическое отношение к действительности, неприятие несправедливости по отношению к угнетенному простому человеку, пафос гражданской справедливости, реализм в трактовке образов, борьбу за право искусства обращаться к реальной, действительной жизни. Ведь вершиной академической живописи того времени были сюжеты из Библии и мифологии, далекие от жизни.</a:t>
            </a:r>
          </a:p>
          <a:p>
            <a:r>
              <a:rPr lang="ru-RU" dirty="0" smtClean="0"/>
              <a:t>Товарищество передвижных художественных выставок составило целую эпоху в развитии русского искусства. Первая выставка передвижников была открыта в 1871 году. Передвижники возглавили русскую национальную школу демократического изобразительного искусства, воспитали несколько поколений мастеров живописи, среди которых Репин и Суриков. Просуществовало общество полвека. Близка и хорошо известна передвижникам была жизнь крестьянства, трудовой интеллигенции, мелкого чиновничества, городской бедноты. Многие передвижники хорошо знали быт купечества и духовенства.</a:t>
            </a:r>
          </a:p>
          <a:p>
            <a:r>
              <a:rPr lang="ru-RU" dirty="0" smtClean="0"/>
              <a:t>Но художники-просветители 60-80 гг. меньше всего были равнодушными созерцателями. Они с негодованием относились ко всякой социальной несправедливости. Особенно возмущали их многочисленные пережитки крепостничества. Передвижники считали необходимым писать свои картины на основе серьезного, глубокого изучения действительности, зарисовок с натуры, поисков прообразов действующих лиц.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7858180" cy="6500858"/>
          </a:xfrm>
        </p:spPr>
        <p:txBody>
          <a:bodyPr>
            <a:normAutofit fontScale="85000" lnSpcReduction="10000"/>
          </a:bodyPr>
          <a:lstStyle/>
          <a:p>
            <a:r>
              <a:rPr lang="ru-RU" dirty="0" smtClean="0"/>
              <a:t>Передаче характера человека, его душевных переживаний, то есть психологической характеристике передвижники придавали очень большое значение.</a:t>
            </a:r>
          </a:p>
          <a:p>
            <a:r>
              <a:rPr lang="ru-RU" dirty="0" smtClean="0"/>
              <a:t>Некоторые картины Г. </a:t>
            </a:r>
            <a:r>
              <a:rPr lang="ru-RU" dirty="0" err="1" smtClean="0"/>
              <a:t>Мясоедова</a:t>
            </a:r>
            <a:r>
              <a:rPr lang="ru-RU" dirty="0" smtClean="0"/>
              <a:t> «Земство обедает», «Страдная пора. Косцы», В. Перова «Сельский крестный ход на Пасхе», «Чаепитие в Мытищах», «Проповедь на селе», «Последний кабак у заставы», «Тройка», «Проводы покойника», «Приезд гувернантки в купеческий дом» и другие. Социальная направленность и высокая гражданственность идей этих полотен выделяют их в европейской жанровой живописи </a:t>
            </a:r>
            <a:r>
              <a:rPr lang="en-US" dirty="0" smtClean="0"/>
              <a:t>XIX </a:t>
            </a:r>
            <a:r>
              <a:rPr lang="ru-RU" dirty="0" smtClean="0"/>
              <a:t>века. Живопись той поры находилась в тесной связи с «властительницей дум» - литературой.</a:t>
            </a:r>
          </a:p>
          <a:p>
            <a:r>
              <a:rPr lang="ru-RU" dirty="0" smtClean="0"/>
              <a:t>Вот почему иногда как прямые иллюстрации к литературным произведениям воспринимаются некоторые картины. Например, «На могиле сына» В. Перова может служить иллюстрацией к роману И. Тургенева «Отцы и дети», его же «Проводы покойника» наполняют поэму Н. Некрасова «Мороз, Красный нос» трагизмом, картинами тяжелого положения бедноты.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7786742" cy="6500858"/>
          </a:xfrm>
        </p:spPr>
        <p:txBody>
          <a:bodyPr>
            <a:normAutofit fontScale="77500" lnSpcReduction="20000"/>
          </a:bodyPr>
          <a:lstStyle/>
          <a:p>
            <a:r>
              <a:rPr lang="ru-RU" dirty="0" smtClean="0"/>
              <a:t>В портретном жанре передвижники создали целую плеяду «властителей дум», великих русских писателей: И. Крамской «Портрет Л. Н. </a:t>
            </a:r>
            <a:r>
              <a:rPr lang="ru-RU" dirty="0" err="1" smtClean="0"/>
              <a:t>Толсткого</a:t>
            </a:r>
            <a:r>
              <a:rPr lang="ru-RU" dirty="0" smtClean="0"/>
              <a:t>», «Портрет М. Е. Салтыкова-Щедрина», «Портрет Н. А. Некрасова», «Портрет П. М. Третьякова», В. Перов, «Портрет Ф. М. Достоевского», И. Репин «Портрет М. П. Мусоргского», «Портрет писателя В. М. Гаршина», Н. Ге «Портрет А. Н. Герцена». Передвижники не ограничивались как портретисты изображением людей передовой интеллигенции. Их портреты людей из народа - портреты-типы, портреты-разоблачения: В. Перов «Портрет купца Камышина», И. Крамской «Макс Моисеев», «Полесовщик», И. Репин «Протодьякон», Н. Ярошенко «Кочегар», «Курсистка». Передвижники выдвинули блестящую плеяду пейзажистов. Выбирая мотивы для пейзажей, передвижники часто стремились показать социальное неустройство современной им народной русской жизни. Отсюда нередкие в пейзажах передвижников хмурые осенние дороги, размытые дождями, жалкие избушки, нескончаемые равнины. И в то же время они воспевали красоту и мощь родной природы. Для передвижников характерна несокрушимая вера в воспитательную силу искусства, призванного формировать гражданские идеалы личности и нравственно ее совершенствовать. Они умели поднять самые важные, острые проблемы общественной жизни, сделать их предметом искусства.</a:t>
            </a:r>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7858180" cy="6572296"/>
          </a:xfrm>
        </p:spPr>
        <p:txBody>
          <a:bodyPr>
            <a:normAutofit fontScale="85000" lnSpcReduction="10000"/>
          </a:bodyPr>
          <a:lstStyle/>
          <a:p>
            <a:r>
              <a:rPr lang="ru-RU" dirty="0" smtClean="0"/>
              <a:t>Вершиной реализма в русской живописи 2-й половины </a:t>
            </a:r>
            <a:r>
              <a:rPr lang="en-US" dirty="0" smtClean="0"/>
              <a:t>XIX </a:t>
            </a:r>
            <a:r>
              <a:rPr lang="ru-RU" dirty="0" smtClean="0"/>
              <a:t>века наряду с творчеством В. Сурикова считается И. Репин (1844-1930). Ему были подвластны почти все жанры (не писал он только батальных сцен), все виды - живопись, графика, скульптура. Он создал замечательную школу живописцев, заявил о себе как теоретик искусства и незаурядный писатель. Именно он воплотил то, что можно назвать «передвижническим реализмом», вобрал в себя все характерное, что было, как говорят, «рассыпано» по разным жанрам и индивидуальностям. В этом его универсальность, энциклопедичность.</a:t>
            </a:r>
          </a:p>
          <a:p>
            <a:r>
              <a:rPr lang="ru-RU" dirty="0" smtClean="0"/>
              <a:t>Им написаны работы: «Бурлаки на Волге», «Крестный ход в Курской губернии», «Не ждали», «Арест пропагандиста», «Отказ от исповеди», «Торжественное заседание Государственного совета 7 мая 1901 года в день 100-летнего юбилея со дня его учреждения», исторические картины «Запорожцы пишут письмо турецкому султану», «Иван Грозный и сын его Иван. 16 ноября 1581 года», «Царевна Софья», работа на тему русских былин «Садко».</a:t>
            </a:r>
          </a:p>
          <a:p>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072462" cy="6858000"/>
          </a:xfrm>
        </p:spPr>
        <p:txBody>
          <a:bodyPr>
            <a:normAutofit fontScale="62500" lnSpcReduction="20000"/>
          </a:bodyPr>
          <a:lstStyle/>
          <a:p>
            <a:r>
              <a:rPr lang="ru-RU" dirty="0" smtClean="0"/>
              <a:t>В. Васнецова (1848-1926). В творчестве этого художника преобладает фольклорный, легендарный образ даже тогда, когда он изображает историческое событие.</a:t>
            </a:r>
          </a:p>
          <a:p>
            <a:r>
              <a:rPr lang="ru-RU" dirty="0" smtClean="0"/>
              <a:t>Родился живописец в селе Вятской губернии в семье сельского священника. Мальчик с младенчества с жадностью впитывал в себя народные поверья, сказки и былины, которые рассказывались в крестьянских семьях. Он жил этими образами не только в детстве и юношестве, но и будучи уже пожилым человеком.</a:t>
            </a:r>
          </a:p>
          <a:p>
            <a:r>
              <a:rPr lang="ru-RU" dirty="0" smtClean="0"/>
              <a:t>Хотя вначале его готовили к званию священника, он даже учился в духовном училище, в Вятской духовной семинарии, все же талант звал его на другой путь жизни. В 1867 г. он уезжает в Санкт-Петербург, в 1868 г. поступает в академию художеств. Начинал как бытописатель. Его работы на бытовой жанр рассказывают о современной ему жизни: «Купеческое семейство в театре», «С квартиры на квартиру», «Преферанс», «Нищие певцы», рисунки, изображающие народные типы «Монах-сборщик», «Тряпичник», «Дьячок», «Купчиха» и др. </a:t>
            </a:r>
          </a:p>
          <a:p>
            <a:r>
              <a:rPr lang="ru-RU" dirty="0" smtClean="0"/>
              <a:t>Все эти работы правдивы, проникнуты сочувствием к бедным и обездоленным, загнанным людям труда, наполнены тонкой иронией и сарказмом к напыщенным толстосумам, хан­жам-монахам, пустым и бездушным чиновникам.</a:t>
            </a:r>
          </a:p>
          <a:p>
            <a:r>
              <a:rPr lang="ru-RU" dirty="0" smtClean="0"/>
              <a:t>Однако все больше он проявлял интерес к образам старинных сказаний, захвативших его воображение еще в детстве. В былине и сказке, как бы аккумулирующих народную мудрость, Васнецов находит позитивное, идеальное начало. Его художественный патриотизм - сказочный, легендарный. В картинах на темы русской народной сказки, былины, истории, песни он с помощью впечатляющих зрительных образов раскрыл черты богатой и благородной духовной жизни русского народа, его национального характера.</a:t>
            </a:r>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857892"/>
            <a:ext cx="8143900" cy="1000108"/>
          </a:xfrm>
        </p:spPr>
        <p:txBody>
          <a:bodyPr>
            <a:normAutofit fontScale="92500" lnSpcReduction="20000"/>
          </a:bodyPr>
          <a:lstStyle/>
          <a:p>
            <a:r>
              <a:rPr lang="ru-RU" dirty="0" smtClean="0"/>
              <a:t>Картина «После побоища Игоря Святославовича с половцами» </a:t>
            </a:r>
            <a:r>
              <a:rPr lang="ru-RU" sz="2400" b="1" i="1" dirty="0" smtClean="0">
                <a:solidFill>
                  <a:srgbClr val="FF0000"/>
                </a:solidFill>
              </a:rPr>
              <a:t>1880 г. </a:t>
            </a:r>
            <a:r>
              <a:rPr lang="ru-RU" dirty="0" smtClean="0"/>
              <a:t>написана на исторический сюжет.</a:t>
            </a:r>
            <a:endParaRPr lang="ru-RU" dirty="0"/>
          </a:p>
        </p:txBody>
      </p:sp>
      <p:pic>
        <p:nvPicPr>
          <p:cNvPr id="4" name="Picture 6"/>
          <p:cNvPicPr>
            <a:picLocks noChangeAspect="1" noChangeArrowheads="1"/>
          </p:cNvPicPr>
          <p:nvPr/>
        </p:nvPicPr>
        <p:blipFill>
          <a:blip r:embed="rId2"/>
          <a:srcRect l="3207" t="2707" r="2199" b="14701"/>
          <a:stretch>
            <a:fillRect/>
          </a:stretch>
        </p:blipFill>
        <p:spPr>
          <a:xfrm>
            <a:off x="357158" y="0"/>
            <a:ext cx="7715304" cy="578647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6143644"/>
            <a:ext cx="8143900" cy="500066"/>
          </a:xfrm>
        </p:spPr>
        <p:txBody>
          <a:bodyPr>
            <a:normAutofit/>
          </a:bodyPr>
          <a:lstStyle/>
          <a:p>
            <a:r>
              <a:rPr lang="ru-RU" b="1" dirty="0" smtClean="0"/>
              <a:t>В. Васнецов. Богатыри. </a:t>
            </a:r>
            <a:r>
              <a:rPr lang="ru-RU" b="1" i="1" dirty="0" smtClean="0"/>
              <a:t>Масло. 1898</a:t>
            </a:r>
            <a:endParaRPr lang="ru-RU" dirty="0"/>
          </a:p>
        </p:txBody>
      </p:sp>
      <p:pic>
        <p:nvPicPr>
          <p:cNvPr id="4" name="Picture 2"/>
          <p:cNvPicPr>
            <a:picLocks noChangeAspect="1" noChangeArrowheads="1"/>
          </p:cNvPicPr>
          <p:nvPr/>
        </p:nvPicPr>
        <p:blipFill>
          <a:blip r:embed="rId2"/>
          <a:srcRect r="2173" b="668"/>
          <a:stretch>
            <a:fillRect/>
          </a:stretch>
        </p:blipFill>
        <p:spPr bwMode="auto">
          <a:xfrm>
            <a:off x="0" y="142852"/>
            <a:ext cx="8549380" cy="61004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9001156" cy="1428736"/>
          </a:xfrm>
        </p:spPr>
        <p:txBody>
          <a:bodyPr>
            <a:noAutofit/>
          </a:bodyPr>
          <a:lstStyle/>
          <a:p>
            <a:pPr algn="ctr"/>
            <a:r>
              <a:rPr lang="ru-RU" sz="2800" b="1" dirty="0" smtClean="0">
                <a:solidFill>
                  <a:srgbClr val="FFFF00"/>
                </a:solidFill>
              </a:rPr>
              <a:t>В. Васнецов. «Поединок</a:t>
            </a:r>
            <a:br>
              <a:rPr lang="ru-RU" sz="2800" b="1" dirty="0" smtClean="0">
                <a:solidFill>
                  <a:srgbClr val="FFFF00"/>
                </a:solidFill>
              </a:rPr>
            </a:br>
            <a:r>
              <a:rPr lang="ru-RU" sz="2800" b="1" dirty="0" err="1" smtClean="0">
                <a:solidFill>
                  <a:srgbClr val="FFFF00"/>
                </a:solidFill>
              </a:rPr>
              <a:t>Пересвета</a:t>
            </a:r>
            <a:r>
              <a:rPr lang="ru-RU" sz="2800" b="1" dirty="0" smtClean="0">
                <a:solidFill>
                  <a:srgbClr val="FFFF00"/>
                </a:solidFill>
              </a:rPr>
              <a:t> с </a:t>
            </a:r>
            <a:r>
              <a:rPr lang="ru-RU" sz="2800" b="1" dirty="0" err="1" smtClean="0">
                <a:solidFill>
                  <a:srgbClr val="FFFF00"/>
                </a:solidFill>
              </a:rPr>
              <a:t>Челубеем</a:t>
            </a:r>
            <a:r>
              <a:rPr lang="ru-RU" sz="2800" b="1" dirty="0" smtClean="0">
                <a:solidFill>
                  <a:srgbClr val="FFFF00"/>
                </a:solidFill>
              </a:rPr>
              <a:t> на Куликовом поле в 1380 году». </a:t>
            </a:r>
            <a:r>
              <a:rPr lang="ru-RU" sz="2800" b="1" i="1" dirty="0" smtClean="0">
                <a:solidFill>
                  <a:srgbClr val="FFFF00"/>
                </a:solidFill>
              </a:rPr>
              <a:t>Акварель, гуашь, карандаш. 1914</a:t>
            </a:r>
            <a:endParaRPr lang="ru-RU" sz="2800" b="1" dirty="0">
              <a:solidFill>
                <a:srgbClr val="FFFF00"/>
              </a:solidFill>
            </a:endParaRPr>
          </a:p>
        </p:txBody>
      </p:sp>
      <p:pic>
        <p:nvPicPr>
          <p:cNvPr id="5122" name="Picture 2"/>
          <p:cNvPicPr>
            <a:picLocks noChangeAspect="1" noChangeArrowheads="1"/>
          </p:cNvPicPr>
          <p:nvPr/>
        </p:nvPicPr>
        <p:blipFill>
          <a:blip r:embed="rId2"/>
          <a:srcRect l="1094" r="1507" b="2644"/>
          <a:stretch>
            <a:fillRect/>
          </a:stretch>
        </p:blipFill>
        <p:spPr bwMode="auto">
          <a:xfrm>
            <a:off x="214282" y="1428736"/>
            <a:ext cx="8535518" cy="5178854"/>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42844" y="0"/>
            <a:ext cx="8858312" cy="642918"/>
          </a:xfrm>
        </p:spPr>
        <p:txBody>
          <a:bodyPr>
            <a:normAutofit/>
          </a:bodyPr>
          <a:lstStyle/>
          <a:p>
            <a:pPr algn="just"/>
            <a:r>
              <a:rPr lang="ru-RU" sz="2000" b="1" dirty="0" smtClean="0">
                <a:solidFill>
                  <a:srgbClr val="FFFF00"/>
                </a:solidFill>
              </a:rPr>
              <a:t>В.М. Васнецов «Богатырский скок»  Масло. 1914.  </a:t>
            </a:r>
            <a:br>
              <a:rPr lang="ru-RU" sz="2000" b="1" dirty="0" smtClean="0">
                <a:solidFill>
                  <a:srgbClr val="FFFF00"/>
                </a:solidFill>
              </a:rPr>
            </a:br>
            <a:r>
              <a:rPr lang="ru-RU" sz="2000" b="1" dirty="0" smtClean="0">
                <a:solidFill>
                  <a:srgbClr val="FFFF00"/>
                </a:solidFill>
              </a:rPr>
              <a:t>Фрагмент. Государственная Третьяковская галерея.</a:t>
            </a:r>
            <a:endParaRPr lang="ru-RU" sz="2000" b="1" dirty="0">
              <a:solidFill>
                <a:srgbClr val="FFFF00"/>
              </a:solidFill>
            </a:endParaRPr>
          </a:p>
        </p:txBody>
      </p:sp>
      <p:pic>
        <p:nvPicPr>
          <p:cNvPr id="1026" name="Picture 2"/>
          <p:cNvPicPr>
            <a:picLocks noChangeAspect="1" noChangeArrowheads="1"/>
          </p:cNvPicPr>
          <p:nvPr/>
        </p:nvPicPr>
        <p:blipFill>
          <a:blip r:embed="rId2"/>
          <a:srcRect/>
          <a:stretch>
            <a:fillRect/>
          </a:stretch>
        </p:blipFill>
        <p:spPr bwMode="auto">
          <a:xfrm>
            <a:off x="1142976" y="714356"/>
            <a:ext cx="6074962" cy="5929330"/>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152400"/>
            <a:ext cx="8929718" cy="1062022"/>
          </a:xfrm>
        </p:spPr>
        <p:txBody>
          <a:bodyPr>
            <a:noAutofit/>
          </a:bodyPr>
          <a:lstStyle/>
          <a:p>
            <a:pPr algn="ctr"/>
            <a:r>
              <a:rPr lang="ru-RU" sz="3200" b="1" dirty="0" smtClean="0">
                <a:solidFill>
                  <a:srgbClr val="FFFF00"/>
                </a:solidFill>
              </a:rPr>
              <a:t>В. Васнецов. Богатыри. </a:t>
            </a:r>
            <a:br>
              <a:rPr lang="ru-RU" sz="3200" b="1" dirty="0" smtClean="0">
                <a:solidFill>
                  <a:srgbClr val="FFFF00"/>
                </a:solidFill>
              </a:rPr>
            </a:br>
            <a:r>
              <a:rPr lang="ru-RU" sz="3200" b="1" dirty="0" smtClean="0">
                <a:solidFill>
                  <a:srgbClr val="FFFF00"/>
                </a:solidFill>
              </a:rPr>
              <a:t>Первый эскиз </a:t>
            </a:r>
            <a:r>
              <a:rPr lang="ru-RU" sz="3200" b="1" i="1" dirty="0" smtClean="0">
                <a:solidFill>
                  <a:srgbClr val="FFFF00"/>
                </a:solidFill>
              </a:rPr>
              <a:t>Карандаш. 1871—1874</a:t>
            </a:r>
            <a:endParaRPr lang="ru-RU" sz="3200" b="1" dirty="0">
              <a:solidFill>
                <a:srgbClr val="FFFF00"/>
              </a:solidFill>
            </a:endParaRPr>
          </a:p>
        </p:txBody>
      </p:sp>
      <p:pic>
        <p:nvPicPr>
          <p:cNvPr id="2050" name="Picture 2"/>
          <p:cNvPicPr>
            <a:picLocks noChangeAspect="1" noChangeArrowheads="1"/>
          </p:cNvPicPr>
          <p:nvPr/>
        </p:nvPicPr>
        <p:blipFill>
          <a:blip r:embed="rId2"/>
          <a:srcRect l="775" t="4204" r="557" b="2304"/>
          <a:stretch>
            <a:fillRect/>
          </a:stretch>
        </p:blipFill>
        <p:spPr bwMode="auto">
          <a:xfrm>
            <a:off x="77617" y="1571612"/>
            <a:ext cx="9052437" cy="4786346"/>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85720" y="152400"/>
            <a:ext cx="4286280" cy="6491310"/>
          </a:xfrm>
        </p:spPr>
        <p:txBody>
          <a:bodyPr/>
          <a:lstStyle/>
          <a:p>
            <a:r>
              <a:rPr lang="ru-RU" b="1" dirty="0" smtClean="0">
                <a:solidFill>
                  <a:srgbClr val="FFFF00"/>
                </a:solidFill>
              </a:rPr>
              <a:t>В. Васнецов.</a:t>
            </a:r>
            <a:br>
              <a:rPr lang="ru-RU" b="1" dirty="0" smtClean="0">
                <a:solidFill>
                  <a:srgbClr val="FFFF00"/>
                </a:solidFill>
              </a:rPr>
            </a:br>
            <a:r>
              <a:rPr lang="ru-RU" b="1" dirty="0" smtClean="0">
                <a:solidFill>
                  <a:srgbClr val="FFFF00"/>
                </a:solidFill>
              </a:rPr>
              <a:t/>
            </a:r>
            <a:br>
              <a:rPr lang="ru-RU" b="1" dirty="0" smtClean="0">
                <a:solidFill>
                  <a:srgbClr val="FFFF00"/>
                </a:solidFill>
              </a:rPr>
            </a:br>
            <a:r>
              <a:rPr lang="ru-RU" b="1" dirty="0" smtClean="0">
                <a:solidFill>
                  <a:srgbClr val="FFFF00"/>
                </a:solidFill>
              </a:rPr>
              <a:t>«Алеша Попович на коне».</a:t>
            </a:r>
            <a:br>
              <a:rPr lang="ru-RU" b="1" dirty="0" smtClean="0">
                <a:solidFill>
                  <a:srgbClr val="FFFF00"/>
                </a:solidFill>
              </a:rPr>
            </a:br>
            <a:r>
              <a:rPr lang="ru-RU" b="1" dirty="0" smtClean="0">
                <a:solidFill>
                  <a:srgbClr val="FFFF00"/>
                </a:solidFill>
              </a:rPr>
              <a:t/>
            </a:r>
            <a:br>
              <a:rPr lang="ru-RU" b="1" dirty="0" smtClean="0">
                <a:solidFill>
                  <a:srgbClr val="FFFF00"/>
                </a:solidFill>
              </a:rPr>
            </a:br>
            <a:r>
              <a:rPr lang="ru-RU" b="1" dirty="0" smtClean="0">
                <a:solidFill>
                  <a:srgbClr val="FFFF00"/>
                </a:solidFill>
              </a:rPr>
              <a:t>Этюд.</a:t>
            </a:r>
            <a:br>
              <a:rPr lang="ru-RU" b="1" dirty="0" smtClean="0">
                <a:solidFill>
                  <a:srgbClr val="FFFF00"/>
                </a:solidFill>
              </a:rPr>
            </a:br>
            <a:r>
              <a:rPr lang="ru-RU" b="1" i="1" dirty="0" smtClean="0">
                <a:solidFill>
                  <a:srgbClr val="FFFF00"/>
                </a:solidFill>
              </a:rPr>
              <a:t>Карандаш.</a:t>
            </a:r>
            <a:r>
              <a:rPr lang="ru-RU" dirty="0" smtClean="0"/>
              <a:t/>
            </a:r>
            <a:br>
              <a:rPr lang="ru-RU" dirty="0" smtClean="0"/>
            </a:br>
            <a:endParaRPr lang="ru-RU" dirty="0"/>
          </a:p>
        </p:txBody>
      </p:sp>
      <p:pic>
        <p:nvPicPr>
          <p:cNvPr id="4098" name="Picture 2"/>
          <p:cNvPicPr>
            <a:picLocks noChangeAspect="1" noChangeArrowheads="1"/>
          </p:cNvPicPr>
          <p:nvPr/>
        </p:nvPicPr>
        <p:blipFill>
          <a:blip r:embed="rId2">
            <a:lum contrast="6000"/>
          </a:blip>
          <a:srcRect l="-751" t="41345"/>
          <a:stretch>
            <a:fillRect/>
          </a:stretch>
        </p:blipFill>
        <p:spPr bwMode="auto">
          <a:xfrm>
            <a:off x="4714875" y="93709"/>
            <a:ext cx="3936009" cy="6550001"/>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214290"/>
            <a:ext cx="9144000" cy="785818"/>
          </a:xfrm>
        </p:spPr>
        <p:txBody>
          <a:bodyPr>
            <a:noAutofit/>
          </a:bodyPr>
          <a:lstStyle/>
          <a:p>
            <a:pPr algn="ctr"/>
            <a:r>
              <a:rPr lang="ru-RU" sz="3200" b="1" dirty="0" smtClean="0">
                <a:solidFill>
                  <a:schemeClr val="tx2">
                    <a:lumMod val="75000"/>
                  </a:schemeClr>
                </a:solidFill>
              </a:rPr>
              <a:t>Васнецов Виктор 1881 г. </a:t>
            </a:r>
            <a:br>
              <a:rPr lang="ru-RU" sz="3200" b="1" dirty="0" smtClean="0">
                <a:solidFill>
                  <a:schemeClr val="tx2">
                    <a:lumMod val="75000"/>
                  </a:schemeClr>
                </a:solidFill>
              </a:rPr>
            </a:br>
            <a:r>
              <a:rPr lang="ru-RU" sz="3200" b="1" dirty="0" smtClean="0">
                <a:solidFill>
                  <a:schemeClr val="tx2">
                    <a:lumMod val="75000"/>
                  </a:schemeClr>
                </a:solidFill>
              </a:rPr>
              <a:t>«Бой скифов со славянами».</a:t>
            </a:r>
            <a:endParaRPr lang="ru-RU" sz="3200" dirty="0">
              <a:solidFill>
                <a:schemeClr val="tx2">
                  <a:lumMod val="75000"/>
                </a:schemeClr>
              </a:solidFill>
            </a:endParaRPr>
          </a:p>
        </p:txBody>
      </p:sp>
      <p:pic>
        <p:nvPicPr>
          <p:cNvPr id="4" name="Содержимое 3" descr="Бой скифов со славянами : Русское реалистическое искусство : Русская живопись : Картины - NaStene.Ru"/>
          <p:cNvPicPr>
            <a:picLocks noGrp="1"/>
          </p:cNvPicPr>
          <p:nvPr>
            <p:ph idx="1"/>
          </p:nvPr>
        </p:nvPicPr>
        <p:blipFill>
          <a:blip r:embed="rId2"/>
          <a:srcRect/>
          <a:stretch>
            <a:fillRect/>
          </a:stretch>
        </p:blipFill>
        <p:spPr bwMode="auto">
          <a:xfrm>
            <a:off x="500034" y="1000108"/>
            <a:ext cx="7286676" cy="585789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TotalTime>
  <Words>1173</Words>
  <Application>Microsoft Office PowerPoint</Application>
  <PresentationFormat>Экран (4:3)</PresentationFormat>
  <Paragraphs>23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ВИКТОР МИХАЙЛОВИЧ ВАСНЕЦОВ  (1848-1926). </vt:lpstr>
      <vt:lpstr>Слайд 2</vt:lpstr>
      <vt:lpstr>Слайд 3</vt:lpstr>
      <vt:lpstr>Слайд 4</vt:lpstr>
      <vt:lpstr>В. Васнецов. «Поединок Пересвета с Челубеем на Куликовом поле в 1380 году». Акварель, гуашь, карандаш. 1914</vt:lpstr>
      <vt:lpstr>В.М. Васнецов «Богатырский скок»  Масло. 1914.   Фрагмент. Государственная Третьяковская галерея.</vt:lpstr>
      <vt:lpstr>В. Васнецов. Богатыри.  Первый эскиз Карандаш. 1871—1874</vt:lpstr>
      <vt:lpstr>В. Васнецов.  «Алеша Попович на коне».  Этюд. Карандаш. </vt:lpstr>
      <vt:lpstr>Васнецов Виктор 1881 г.  «Бой скифов со славянами».</vt:lpstr>
      <vt:lpstr>Слайд 10</vt:lpstr>
      <vt:lpstr>Слайд 11</vt:lpstr>
      <vt:lpstr>Слайд 12</vt:lpstr>
      <vt:lpstr>Слайд 13</vt:lpstr>
      <vt:lpstr>Слайд 14</vt:lpstr>
    </vt:vector>
  </TitlesOfParts>
  <Company>Михайловская СОШ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ВИКТОР МИХАЙЛОВИЧ ВАСНЕЦОВ  (1848-1926). </dc:title>
  <dc:creator>Пользователь</dc:creator>
  <cp:lastModifiedBy>Пользователь</cp:lastModifiedBy>
  <cp:revision>4</cp:revision>
  <dcterms:created xsi:type="dcterms:W3CDTF">2009-02-25T07:38:06Z</dcterms:created>
  <dcterms:modified xsi:type="dcterms:W3CDTF">2010-09-30T13:48:43Z</dcterms:modified>
</cp:coreProperties>
</file>