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0" Type="http://schemas.openxmlformats.org/officeDocument/2006/relationships/slide" Target="slides/slide6.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599" cy="2052599"/>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599"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599"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599"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599"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599"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7999"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499"/>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199"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199"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099"/>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599" cy="572699"/>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ru"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Shape 54"/>
          <p:cNvSpPr txBox="1"/>
          <p:nvPr>
            <p:ph type="ctrTitle"/>
          </p:nvPr>
        </p:nvSpPr>
        <p:spPr>
          <a:xfrm>
            <a:off x="311708" y="744575"/>
            <a:ext cx="8520599" cy="2052599"/>
          </a:xfrm>
          <a:prstGeom prst="rect">
            <a:avLst/>
          </a:prstGeom>
        </p:spPr>
        <p:txBody>
          <a:bodyPr anchorCtr="0" anchor="b" bIns="91425" lIns="91425" rIns="91425" tIns="91425">
            <a:noAutofit/>
          </a:bodyPr>
          <a:lstStyle/>
          <a:p>
            <a:pPr lvl="0" rtl="0">
              <a:spcBef>
                <a:spcPts val="0"/>
              </a:spcBef>
              <a:buNone/>
            </a:pPr>
            <a:r>
              <a:rPr lang="ru"/>
              <a:t>Виды росписи</a:t>
            </a:r>
          </a:p>
          <a:p>
            <a:pPr lvl="0" rtl="0">
              <a:spcBef>
                <a:spcPts val="0"/>
              </a:spcBef>
              <a:buNone/>
            </a:pPr>
            <a:r>
              <a:rPr lang="ru"/>
              <a:t>декоративно-прикладного искусства</a:t>
            </a:r>
          </a:p>
        </p:txBody>
      </p:sp>
      <p:sp>
        <p:nvSpPr>
          <p:cNvPr id="55" name="Shape 55"/>
          <p:cNvSpPr txBox="1"/>
          <p:nvPr>
            <p:ph idx="1" type="subTitle"/>
          </p:nvPr>
        </p:nvSpPr>
        <p:spPr>
          <a:xfrm>
            <a:off x="311700" y="2834125"/>
            <a:ext cx="8520599" cy="792600"/>
          </a:xfrm>
          <a:prstGeom prst="rect">
            <a:avLst/>
          </a:prstGeom>
        </p:spPr>
        <p:txBody>
          <a:bodyPr anchorCtr="0" anchor="t" bIns="91425" lIns="91425" rIns="91425" tIns="91425">
            <a:noAutofit/>
          </a:bodyPr>
          <a:lstStyle/>
          <a:p>
            <a:pPr lvl="0" rtl="0">
              <a:spcBef>
                <a:spcPts val="0"/>
              </a:spcBef>
              <a:buNone/>
            </a:pPr>
            <a:r>
              <a:rPr lang="ru"/>
              <a:t>работу выполнили: Поручник Соня </a:t>
            </a:r>
          </a:p>
          <a:p>
            <a:pPr lvl="0">
              <a:spcBef>
                <a:spcPts val="0"/>
              </a:spcBef>
              <a:buNone/>
            </a:pPr>
            <a:r>
              <a:rPr lang="ru"/>
              <a:t>и Шапвалова Таня</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59" name="Shape 59"/>
        <p:cNvGrpSpPr/>
        <p:nvPr/>
      </p:nvGrpSpPr>
      <p:grpSpPr>
        <a:xfrm>
          <a:off x="0" y="0"/>
          <a:ext cx="0" cy="0"/>
          <a:chOff x="0" y="0"/>
          <a:chExt cx="0" cy="0"/>
        </a:xfrm>
      </p:grpSpPr>
      <p:sp>
        <p:nvSpPr>
          <p:cNvPr id="60" name="Shape 60"/>
          <p:cNvSpPr txBox="1"/>
          <p:nvPr>
            <p:ph type="title"/>
          </p:nvPr>
        </p:nvSpPr>
        <p:spPr>
          <a:xfrm>
            <a:off x="247400" y="337850"/>
            <a:ext cx="8520599" cy="572699"/>
          </a:xfrm>
          <a:prstGeom prst="rect">
            <a:avLst/>
          </a:prstGeom>
        </p:spPr>
        <p:txBody>
          <a:bodyPr anchorCtr="0" anchor="t" bIns="91425" lIns="91425" rIns="91425" tIns="91425">
            <a:noAutofit/>
          </a:bodyPr>
          <a:lstStyle/>
          <a:p>
            <a:pPr lvl="0" rtl="0">
              <a:spcBef>
                <a:spcPts val="0"/>
              </a:spcBef>
              <a:buNone/>
            </a:pPr>
            <a:r>
              <a:rPr lang="ru"/>
              <a:t>                         </a:t>
            </a:r>
          </a:p>
          <a:p>
            <a:pPr lvl="0">
              <a:spcBef>
                <a:spcPts val="0"/>
              </a:spcBef>
              <a:buNone/>
            </a:pPr>
            <a:r>
              <a:rPr lang="ru"/>
              <a:t>                          Городецкая роспись </a:t>
            </a:r>
          </a:p>
        </p:txBody>
      </p:sp>
      <p:sp>
        <p:nvSpPr>
          <p:cNvPr id="61" name="Shape 61"/>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spcBef>
                <a:spcPts val="0"/>
              </a:spcBef>
              <a:buNone/>
            </a:pPr>
            <a:r>
              <a:rPr lang="ru"/>
              <a:t>                              Городецкая роспись по дереву - знаменитый народный                                                   ы                         промысел нижегородского края. Такой росписью украшали  </a:t>
            </a:r>
          </a:p>
          <a:p>
            <a:pPr lvl="0" rtl="0">
              <a:spcBef>
                <a:spcPts val="0"/>
              </a:spcBef>
              <a:buNone/>
            </a:pPr>
            <a:r>
              <a:rPr lang="ru"/>
              <a:t>      прялки, стулья, лукошки, короба, солонки и игрушки. Сюжеты изделий</a:t>
            </a:r>
          </a:p>
          <a:p>
            <a:pPr lvl="0" rtl="0">
              <a:spcBef>
                <a:spcPts val="0"/>
              </a:spcBef>
              <a:buNone/>
            </a:pPr>
            <a:r>
              <a:rPr lang="ru"/>
              <a:t>     имели неповторимый сюжет. Раньше городецкая роспись делалась </a:t>
            </a:r>
          </a:p>
          <a:p>
            <a:pPr lvl="0" rtl="0">
              <a:spcBef>
                <a:spcPts val="0"/>
              </a:spcBef>
              <a:buNone/>
            </a:pPr>
            <a:r>
              <a:rPr lang="ru"/>
              <a:t>      яичными красками, а рисунок наносился свободными </a:t>
            </a:r>
          </a:p>
          <a:p>
            <a:pPr lvl="0" rtl="0">
              <a:spcBef>
                <a:spcPts val="0"/>
              </a:spcBef>
              <a:buNone/>
            </a:pPr>
            <a:r>
              <a:rPr lang="ru"/>
              <a:t>      мазками, а сейчас мастера используют</a:t>
            </a:r>
          </a:p>
          <a:p>
            <a:pPr lvl="0">
              <a:spcBef>
                <a:spcPts val="0"/>
              </a:spcBef>
              <a:buNone/>
            </a:pPr>
            <a:r>
              <a:rPr lang="ru"/>
              <a:t>      масляную краску.</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65" name="Shape 65"/>
        <p:cNvGrpSpPr/>
        <p:nvPr/>
      </p:nvGrpSpPr>
      <p:grpSpPr>
        <a:xfrm>
          <a:off x="0" y="0"/>
          <a:ext cx="0" cy="0"/>
          <a:chOff x="0" y="0"/>
          <a:chExt cx="0" cy="0"/>
        </a:xfrm>
      </p:grpSpPr>
      <p:sp>
        <p:nvSpPr>
          <p:cNvPr id="66" name="Shape 66"/>
          <p:cNvSpPr txBox="1"/>
          <p:nvPr>
            <p:ph type="title"/>
          </p:nvPr>
        </p:nvSpPr>
        <p:spPr>
          <a:xfrm>
            <a:off x="311700" y="445025"/>
            <a:ext cx="8520599" cy="572699"/>
          </a:xfrm>
          <a:prstGeom prst="rect">
            <a:avLst/>
          </a:prstGeom>
          <a:noFill/>
          <a:ln>
            <a:noFill/>
          </a:ln>
        </p:spPr>
        <p:txBody>
          <a:bodyPr anchorCtr="0" anchor="t" bIns="91425" lIns="91425" rIns="91425" tIns="91425">
            <a:noAutofit/>
          </a:bodyPr>
          <a:lstStyle/>
          <a:p>
            <a:pPr lvl="0" rtl="0">
              <a:spcBef>
                <a:spcPts val="0"/>
              </a:spcBef>
              <a:buNone/>
            </a:pPr>
            <a:r>
              <a:rPr lang="ru">
                <a:solidFill>
                  <a:srgbClr val="EFEFEF"/>
                </a:solidFill>
              </a:rPr>
              <a:t>                                 </a:t>
            </a:r>
          </a:p>
          <a:p>
            <a:pPr lvl="0">
              <a:spcBef>
                <a:spcPts val="0"/>
              </a:spcBef>
              <a:buNone/>
            </a:pPr>
            <a:r>
              <a:rPr lang="ru">
                <a:solidFill>
                  <a:srgbClr val="EFEFEF"/>
                </a:solidFill>
              </a:rPr>
              <a:t>                       Хохломская роспись</a:t>
            </a:r>
          </a:p>
        </p:txBody>
      </p:sp>
      <p:sp>
        <p:nvSpPr>
          <p:cNvPr id="67" name="Shape 67"/>
          <p:cNvSpPr txBox="1"/>
          <p:nvPr>
            <p:ph idx="1" type="body"/>
          </p:nvPr>
        </p:nvSpPr>
        <p:spPr>
          <a:xfrm>
            <a:off x="311700" y="1152475"/>
            <a:ext cx="8520599" cy="3416400"/>
          </a:xfrm>
          <a:prstGeom prst="rect">
            <a:avLst/>
          </a:prstGeom>
        </p:spPr>
        <p:txBody>
          <a:bodyPr anchorCtr="0" anchor="t" bIns="91425" lIns="91425" rIns="91425" tIns="91425">
            <a:noAutofit/>
          </a:bodyPr>
          <a:lstStyle/>
          <a:p>
            <a:pPr lvl="0">
              <a:spcBef>
                <a:spcPts val="0"/>
              </a:spcBef>
              <a:buNone/>
            </a:pPr>
            <a:r>
              <a:rPr lang="ru">
                <a:solidFill>
                  <a:srgbClr val="FFFFFF"/>
                </a:solidFill>
              </a:rPr>
              <a:t>В настоящее время родиной хохломской росписи считают поселок Ковернино в Нижегородской области. Крестьяне изготавливали изделия с данной росписью и везли в крупное торговое село Хохлома для продажи. Хохломская роспись выполняется черными и красными оттенками красок на золотистом фоне, или же наоборот на черном фоне рисуется золотисто-красный узор. Интересно, что при выполнении росписи на узор наносится не золотистый порошок, а серебряный и оловянный, после чего на изделие наносят специальный раствор и несколько раз обрабатывают в печи, получая при этом медово-золотистый узор, который придает изделиям эффект массивности</a:t>
            </a:r>
          </a:p>
        </p:txBody>
      </p:sp>
      <p:sp>
        <p:nvSpPr>
          <p:cNvPr id="68" name="Shape 68"/>
          <p:cNvSpPr txBox="1"/>
          <p:nvPr/>
        </p:nvSpPr>
        <p:spPr>
          <a:xfrm rot="-10335317">
            <a:off x="2213233" y="963839"/>
            <a:ext cx="75690" cy="92323"/>
          </a:xfrm>
          <a:prstGeom prst="rect">
            <a:avLst/>
          </a:prstGeom>
          <a:noFill/>
          <a:ln>
            <a:noFill/>
          </a:ln>
        </p:spPr>
        <p:txBody>
          <a:bodyPr anchorCtr="0" anchor="t"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72" name="Shape 72"/>
        <p:cNvGrpSpPr/>
        <p:nvPr/>
      </p:nvGrpSpPr>
      <p:grpSpPr>
        <a:xfrm>
          <a:off x="0" y="0"/>
          <a:ext cx="0" cy="0"/>
          <a:chOff x="0" y="0"/>
          <a:chExt cx="0" cy="0"/>
        </a:xfrm>
      </p:grpSpPr>
      <p:sp>
        <p:nvSpPr>
          <p:cNvPr id="73" name="Shape 73"/>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ru">
                <a:solidFill>
                  <a:srgbClr val="FFFFFF"/>
                </a:solidFill>
              </a:rPr>
              <a:t>                           Жостовская роспись</a:t>
            </a:r>
          </a:p>
        </p:txBody>
      </p:sp>
      <p:sp>
        <p:nvSpPr>
          <p:cNvPr id="74" name="Shape 74"/>
          <p:cNvSpPr txBox="1"/>
          <p:nvPr>
            <p:ph idx="1" type="body"/>
          </p:nvPr>
        </p:nvSpPr>
        <p:spPr>
          <a:xfrm>
            <a:off x="311700" y="1152475"/>
            <a:ext cx="8520599" cy="3416400"/>
          </a:xfrm>
          <a:prstGeom prst="rect">
            <a:avLst/>
          </a:prstGeom>
        </p:spPr>
        <p:txBody>
          <a:bodyPr anchorCtr="0" anchor="t" bIns="91425" lIns="91425" rIns="91425" tIns="91425">
            <a:noAutofit/>
          </a:bodyPr>
          <a:lstStyle/>
          <a:p>
            <a:pPr lvl="0">
              <a:spcBef>
                <a:spcPts val="0"/>
              </a:spcBef>
              <a:buNone/>
            </a:pPr>
            <a:r>
              <a:rPr lang="ru">
                <a:solidFill>
                  <a:srgbClr val="F3F3F3"/>
                </a:solidFill>
              </a:rPr>
              <a:t>Жостовская роспись возникла в деревне Жостово, Мытищинского района Московской области. Является одним из наиболее известных видов  русской народной живописи. Жостовская роспись используется при выполнении подносов, которые изготавливаются из тонкой кровельной стали. Роспись на жостовских подносах выполняется от руки. Обычно на черном фоне изображают цветочные мотивы. Для выполнения узора требуется мягкая кисть и масляные краски обильно разбавленные льняным маслом. Основной мотив жостовской росписи - цветочный букет - очень прост по компазиции, но так же очень красив и привлекателен.</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78" name="Shape 78"/>
        <p:cNvGrpSpPr/>
        <p:nvPr/>
      </p:nvGrpSpPr>
      <p:grpSpPr>
        <a:xfrm>
          <a:off x="0" y="0"/>
          <a:ext cx="0" cy="0"/>
          <a:chOff x="0" y="0"/>
          <a:chExt cx="0" cy="0"/>
        </a:xfrm>
      </p:grpSpPr>
      <p:sp>
        <p:nvSpPr>
          <p:cNvPr id="79" name="Shape 79"/>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ru">
                <a:solidFill>
                  <a:srgbClr val="351C75"/>
                </a:solidFill>
              </a:rPr>
              <a:t>                                  Гжель</a:t>
            </a:r>
          </a:p>
        </p:txBody>
      </p:sp>
      <p:sp>
        <p:nvSpPr>
          <p:cNvPr id="80" name="Shape 80"/>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spcBef>
                <a:spcPts val="0"/>
              </a:spcBef>
              <a:buNone/>
            </a:pPr>
            <a:r>
              <a:rPr lang="ru">
                <a:solidFill>
                  <a:srgbClr val="0000FF"/>
                </a:solidFill>
              </a:rPr>
              <a:t>Гжель- название народного “сине-белого” промысла. Этот промысел </a:t>
            </a:r>
          </a:p>
          <a:p>
            <a:pPr lvl="0" rtl="0">
              <a:spcBef>
                <a:spcPts val="0"/>
              </a:spcBef>
              <a:buNone/>
            </a:pPr>
            <a:r>
              <a:rPr lang="ru">
                <a:solidFill>
                  <a:srgbClr val="0000FF"/>
                </a:solidFill>
              </a:rPr>
              <a:t>связывают с селом Гжель, это старинное село на берегу реки Гжелки, </a:t>
            </a:r>
          </a:p>
          <a:p>
            <a:pPr lvl="0" rtl="0">
              <a:spcBef>
                <a:spcPts val="0"/>
              </a:spcBef>
              <a:buNone/>
            </a:pPr>
            <a:r>
              <a:rPr lang="ru">
                <a:solidFill>
                  <a:srgbClr val="0000FF"/>
                </a:solidFill>
              </a:rPr>
              <a:t>расположенное в Московской области. Гжелью расписывали глиняную и </a:t>
            </a:r>
          </a:p>
          <a:p>
            <a:pPr lvl="0" rtl="0">
              <a:spcBef>
                <a:spcPts val="0"/>
              </a:spcBef>
              <a:buNone/>
            </a:pPr>
            <a:r>
              <a:rPr lang="ru">
                <a:solidFill>
                  <a:srgbClr val="0000FF"/>
                </a:solidFill>
              </a:rPr>
              <a:t>керамическую посуду, игрушки, кувшины. мастера гжели зарабатывали </a:t>
            </a:r>
          </a:p>
          <a:p>
            <a:pPr lvl="0" rtl="0">
              <a:spcBef>
                <a:spcPts val="0"/>
              </a:spcBef>
              <a:buNone/>
            </a:pPr>
            <a:r>
              <a:rPr lang="ru">
                <a:solidFill>
                  <a:srgbClr val="0000FF"/>
                </a:solidFill>
              </a:rPr>
              <a:t>данным  ремеслом себе на хлеб, ув местности где зародилась гжель земли </a:t>
            </a:r>
          </a:p>
          <a:p>
            <a:pPr lvl="0" rtl="0">
              <a:spcBef>
                <a:spcPts val="0"/>
              </a:spcBef>
              <a:buNone/>
            </a:pPr>
            <a:r>
              <a:rPr lang="ru">
                <a:solidFill>
                  <a:srgbClr val="0000FF"/>
                </a:solidFill>
              </a:rPr>
              <a:t>                     были неплодородными, а под маленьким слоем земли оказались</a:t>
            </a:r>
          </a:p>
          <a:p>
            <a:pPr lvl="0" rtl="0">
              <a:spcBef>
                <a:spcPts val="0"/>
              </a:spcBef>
              <a:buNone/>
            </a:pPr>
            <a:r>
              <a:rPr lang="ru">
                <a:solidFill>
                  <a:srgbClr val="0000FF"/>
                </a:solidFill>
              </a:rPr>
              <a:t>                        большие залежи глины, а люди и догадались производить из </a:t>
            </a:r>
          </a:p>
          <a:p>
            <a:pPr lvl="0">
              <a:spcBef>
                <a:spcPts val="0"/>
              </a:spcBef>
              <a:buNone/>
            </a:pPr>
            <a:r>
              <a:rPr lang="ru">
                <a:solidFill>
                  <a:srgbClr val="0000FF"/>
                </a:solidFill>
              </a:rPr>
              <a:t>                                        нее посуду, да расписывать ее.</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84" name="Shape 84"/>
        <p:cNvGrpSpPr/>
        <p:nvPr/>
      </p:nvGrpSpPr>
      <p:grpSpPr>
        <a:xfrm>
          <a:off x="0" y="0"/>
          <a:ext cx="0" cy="0"/>
          <a:chOff x="0" y="0"/>
          <a:chExt cx="0" cy="0"/>
        </a:xfrm>
      </p:grpSpPr>
      <p:sp>
        <p:nvSpPr>
          <p:cNvPr id="85" name="Shape 85"/>
          <p:cNvSpPr txBox="1"/>
          <p:nvPr>
            <p:ph type="title"/>
          </p:nvPr>
        </p:nvSpPr>
        <p:spPr>
          <a:xfrm>
            <a:off x="311700" y="445025"/>
            <a:ext cx="95400" cy="58500"/>
          </a:xfrm>
          <a:prstGeom prst="rect">
            <a:avLst/>
          </a:prstGeom>
        </p:spPr>
        <p:txBody>
          <a:bodyPr anchorCtr="0" anchor="t" bIns="91425" lIns="91425" rIns="91425" tIns="91425">
            <a:noAutofit/>
          </a:bodyPr>
          <a:lstStyle/>
          <a:p>
            <a:pPr lvl="0">
              <a:spcBef>
                <a:spcPts val="0"/>
              </a:spcBef>
              <a:buNone/>
            </a:pPr>
            <a:r>
              <a:rPr lang="ru"/>
              <a:t> </a:t>
            </a:r>
          </a:p>
        </p:txBody>
      </p:sp>
      <p:sp>
        <p:nvSpPr>
          <p:cNvPr id="86" name="Shape 86"/>
          <p:cNvSpPr txBox="1"/>
          <p:nvPr>
            <p:ph idx="1" type="body"/>
          </p:nvPr>
        </p:nvSpPr>
        <p:spPr>
          <a:xfrm>
            <a:off x="311700" y="1152475"/>
            <a:ext cx="95400" cy="58500"/>
          </a:xfrm>
          <a:prstGeom prst="rect">
            <a:avLst/>
          </a:prstGeom>
        </p:spPr>
        <p:txBody>
          <a:bodyPr anchorCtr="0" anchor="t" bIns="91425" lIns="91425" rIns="91425" tIns="91425">
            <a:noAutofit/>
          </a:bodyPr>
          <a:lstStyle/>
          <a:p>
            <a:pPr lvl="0">
              <a:spcBef>
                <a:spcPts val="0"/>
              </a:spcBef>
              <a:buNone/>
            </a:pPr>
            <a:r>
              <a:rPr lang="ru"/>
              <a:t> </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