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61" r:id="rId12"/>
    <p:sldId id="270" r:id="rId13"/>
    <p:sldId id="272" r:id="rId14"/>
    <p:sldId id="273" r:id="rId15"/>
    <p:sldId id="275" r:id="rId16"/>
    <p:sldId id="274" r:id="rId17"/>
    <p:sldId id="277" r:id="rId18"/>
    <p:sldId id="276" r:id="rId19"/>
    <p:sldId id="278" r:id="rId20"/>
    <p:sldId id="279" r:id="rId21"/>
    <p:sldId id="271" r:id="rId22"/>
    <p:sldId id="263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 varScale="1">
        <p:scale>
          <a:sx n="73" d="100"/>
          <a:sy n="73" d="100"/>
        </p:scale>
        <p:origin x="-120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0E38A-C28B-4B41-ACF8-00CA07743D2B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7BD49-2485-4C50-B880-7580A3D50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13075-41BB-436A-8ED8-52B53F90CA83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7B7C8-AB1C-4927-B2B6-6EFBAEA4BB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10" Type="http://schemas.openxmlformats.org/officeDocument/2006/relationships/slide" Target="slide20.xml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10" Type="http://schemas.openxmlformats.org/officeDocument/2006/relationships/slide" Target="slide23.xml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1.xml"/><Relationship Id="rId3" Type="http://schemas.openxmlformats.org/officeDocument/2006/relationships/image" Target="../media/image7.png"/><Relationship Id="rId7" Type="http://schemas.openxmlformats.org/officeDocument/2006/relationships/slide" Target="slide16.xml"/><Relationship Id="rId12" Type="http://schemas.openxmlformats.org/officeDocument/2006/relationships/slide" Target="slide22.xml"/><Relationship Id="rId2" Type="http://schemas.openxmlformats.org/officeDocument/2006/relationships/image" Target="../media/image6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20.xml"/><Relationship Id="rId5" Type="http://schemas.openxmlformats.org/officeDocument/2006/relationships/slide" Target="slide14.xml"/><Relationship Id="rId15" Type="http://schemas.openxmlformats.org/officeDocument/2006/relationships/slide" Target="slide12.xml"/><Relationship Id="rId10" Type="http://schemas.openxmlformats.org/officeDocument/2006/relationships/slide" Target="slide19.xml"/><Relationship Id="rId4" Type="http://schemas.openxmlformats.org/officeDocument/2006/relationships/image" Target="../media/image9.png"/><Relationship Id="rId9" Type="http://schemas.openxmlformats.org/officeDocument/2006/relationships/slide" Target="slide18.xml"/><Relationship Id="rId1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slide" Target="slide22.xml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22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slide" Target="slide22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slide" Target="slide22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2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22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bobrmama.by/poleznyj-sunduchok/roditelyam-na-zametku/512-zagadki-pro-tsveta.html" TargetMode="External"/><Relationship Id="rId13" Type="http://schemas.openxmlformats.org/officeDocument/2006/relationships/hyperlink" Target="http://petukhova-art.com/?p=643" TargetMode="External"/><Relationship Id="rId18" Type="http://schemas.openxmlformats.org/officeDocument/2006/relationships/hyperlink" Target="https://yandex.ru/images/search?text=&#1089;&#1093;&#1077;&#1084;&#1072;%20&#1094;&#1074;&#1077;&#1090;&#1086;&#1074;&#1086;&#1075;&#1086;%20&#1082;&#1088;&#1091;&#1075;&#1072;%20" TargetMode="External"/><Relationship Id="rId3" Type="http://schemas.openxmlformats.org/officeDocument/2006/relationships/image" Target="../media/image31.png"/><Relationship Id="rId21" Type="http://schemas.openxmlformats.org/officeDocument/2006/relationships/slide" Target="slide12.xml"/><Relationship Id="rId7" Type="http://schemas.openxmlformats.org/officeDocument/2006/relationships/hyperlink" Target="https://www.yandex.ru/search/?text=&#1090;&#1077;&#1087;&#1083;&#1099;&#1077;%20&#1080;%20&#1093;&#1086;&#1083;&#1086;&#1076;&#1085;&#1099;&#1077;%20&#1094;&#1074;&#1077;&#1090;&#1072;&amp;lr=213&amp;clid=9582" TargetMode="External"/><Relationship Id="rId12" Type="http://schemas.openxmlformats.org/officeDocument/2006/relationships/hyperlink" Target="http://bugaga.net.ru/orfografija/" TargetMode="External"/><Relationship Id="rId17" Type="http://schemas.openxmlformats.org/officeDocument/2006/relationships/hyperlink" Target="https://yandex.ru/images/search?text=&#1089;&#1093;&#1077;&#1084;&#1072;%20&#1089;&#1084;&#1077;&#1096;&#1080;&#1074;&#1072;&#1085;&#1080;&#1103;%20&#1086;&#1089;&#1085;&#1086;&#1074;&#1085;&#1099;&#1093;%20&#1094;&#1074;&#1077;&#1090;&#1086;&#1074;&amp;stype=image&amp;lr=213&amp;noreask=1&amp;parent-reqid=1480188390430948-6097269453391980744224630-iva1-0871&amp;source=wiz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s://www.yandex.ru/search/?text=&#1089;&#1082;&#1072;&#1079;&#1082;&#1072;%20&#1087;&#1088;&#1086;%20&#1075;&#1086;&#1083;&#1091;&#1073;&#1086;&#1081;%20&#1094;&#1074;&#1077;&#1090;&amp;lr=213&amp;clid=9582" TargetMode="External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andex.ru/search/?text=&#1094;&#1074;&#1077;&#1090;&#1086;&#1074;&#1086;&#1081;%20&#1082;&#1088;&#1091;&#1075;&amp;lr=213&amp;clid=9582" TargetMode="External"/><Relationship Id="rId11" Type="http://schemas.openxmlformats.org/officeDocument/2006/relationships/hyperlink" Target="https://yandex.ru/video/search?text=&#1050;&#1072;&#1082;+&#1087;&#1086;&#1083;&#1091;&#1095;&#1080;&#1090;&#1100;+&#1094;&#1074;&#1077;&#1090;+&#1086;&#1093;&#1088;&#1072;&amp;parent-reqid=1480187837996890-4210872786831692549213521-sfront3-004" TargetMode="External"/><Relationship Id="rId5" Type="http://schemas.openxmlformats.org/officeDocument/2006/relationships/hyperlink" Target="http://www.natassecret.com/tekhnika-risovaniya/osnovy-tsvetovedeniya.html" TargetMode="External"/><Relationship Id="rId15" Type="http://schemas.openxmlformats.org/officeDocument/2006/relationships/hyperlink" Target="https://yandex.ru/images/search?parent-reqid=1480188218546054-11343297997060899607223498-man1-5432&amp;text=&#1082;&#1083;&#1080;&#1087;&#1072;&#1088;&#1090;" TargetMode="External"/><Relationship Id="rId10" Type="http://schemas.openxmlformats.org/officeDocument/2006/relationships/hyperlink" Target="https://www.yandex.ru/search/?text=&#1057;&#1074;&#1077;&#1090;&#1086;&#1090;&#1077;&#1085;&#1100;&amp;lr=213&amp;clid=9582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s://yandex.ru/images/search?text=&#1090;&#1088;&#1072;&#1092;&#1072;&#1088;&#1077;&#1090;%20" TargetMode="External"/><Relationship Id="rId9" Type="http://schemas.openxmlformats.org/officeDocument/2006/relationships/hyperlink" Target="https://www.yandex.ru/search/?text=&#1050;&#1086;&#1085;&#1090;&#1088;&#1072;&#1089;&#1090;&#1085;&#1099;&#1077;%20&#1094;&#1074;&#1077;&#1090;&#1072;&amp;lr=213&amp;clid=9582" TargetMode="External"/><Relationship Id="rId14" Type="http://schemas.openxmlformats.org/officeDocument/2006/relationships/hyperlink" Target="http://www.endpopov.ru/stat_i/cve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0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21.xml"/><Relationship Id="rId2" Type="http://schemas.openxmlformats.org/officeDocument/2006/relationships/image" Target="../media/image6.jpeg"/><Relationship Id="rId16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slide" Target="slide8.xml"/><Relationship Id="rId5" Type="http://schemas.openxmlformats.org/officeDocument/2006/relationships/image" Target="../media/image8.png"/><Relationship Id="rId15" Type="http://schemas.openxmlformats.org/officeDocument/2006/relationships/slide" Target="slide12.xml"/><Relationship Id="rId10" Type="http://schemas.openxmlformats.org/officeDocument/2006/relationships/slide" Target="slide6.xml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7.png"/><Relationship Id="rId7" Type="http://schemas.openxmlformats.org/officeDocument/2006/relationships/slide" Target="slide2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4.xml"/><Relationship Id="rId10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10" Type="http://schemas.openxmlformats.org/officeDocument/2006/relationships/slide" Target="slide15.xml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10" Type="http://schemas.openxmlformats.org/officeDocument/2006/relationships/slide" Target="slide16.xml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10" Type="http://schemas.openxmlformats.org/officeDocument/2006/relationships/slide" Target="slide17.xml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10" Type="http://schemas.openxmlformats.org/officeDocument/2006/relationships/slide" Target="slide18.xml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22.xml"/><Relationship Id="rId10" Type="http://schemas.openxmlformats.org/officeDocument/2006/relationships/slide" Target="slide19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E:\ОРГАНИЗАТОР\Desktop\квест\PlaneHunterBackgro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388" cy="6858000"/>
          </a:xfrm>
          <a:prstGeom prst="rect">
            <a:avLst/>
          </a:prstGeom>
          <a:noFill/>
        </p:spPr>
      </p:pic>
      <p:pic>
        <p:nvPicPr>
          <p:cNvPr id="1032" name="Picture 8" descr="E:\ОРГАНИЗАТОР\Desktop\квест\0_13450e_75c9232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4176464" cy="4644099"/>
          </a:xfrm>
          <a:prstGeom prst="rect">
            <a:avLst/>
          </a:prstGeom>
          <a:noFill/>
        </p:spPr>
      </p:pic>
      <p:pic>
        <p:nvPicPr>
          <p:cNvPr id="1033" name="Picture 9" descr="E:\ОРГАНИЗАТОР\Desktop\квест\0_bfa05_279ab1b5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149080"/>
            <a:ext cx="1963737" cy="25135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3528" y="260648"/>
            <a:ext cx="861949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Веб-к</a:t>
            </a:r>
            <a:r>
              <a:rPr lang="ru-RU" sz="3200" b="1" cap="none" spc="50" dirty="0" err="1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вест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«Вовка в Стране невыученных уроков»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67544" y="1844824"/>
            <a:ext cx="66247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Веб-квест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подготовлен для работы учащихся 5 классов над темой "Цветовой круг" по предмету изобразительное искусство (УМК С.П.Ломов.)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реализации: работа в группах по 2-4 человека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 реализации: 1 урок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начала и завершения проекта: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неделя сентября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E:\ОРГАНИЗАТОР\Desktop\квест\el-dos-es-el-n-mero-que-expresa-aquello-que-es-opuesto-o-dualidad-fbjs23-clipar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18882">
            <a:off x="7719884" y="2384320"/>
            <a:ext cx="223604" cy="280846"/>
          </a:xfrm>
          <a:prstGeom prst="rect">
            <a:avLst/>
          </a:prstGeom>
          <a:noFill/>
        </p:spPr>
      </p:pic>
      <p:pic>
        <p:nvPicPr>
          <p:cNvPr id="16" name="Picture 12" descr="E:\ОРГАНИЗАТОР\Desktop\квест\el-dos-es-el-n-mero-que-expresa-aquello-que-es-opuesto-o-dualidad-fbjs23-clipar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627928">
            <a:off x="8415667" y="2910280"/>
            <a:ext cx="335314" cy="421154"/>
          </a:xfrm>
          <a:prstGeom prst="rect">
            <a:avLst/>
          </a:prstGeom>
          <a:noFill/>
        </p:spPr>
      </p:pic>
      <p:pic>
        <p:nvPicPr>
          <p:cNvPr id="17" name="Picture 12" descr="E:\ОРГАНИЗАТОР\Desktop\квест\el-dos-es-el-n-mero-que-expresa-aquello-que-es-opuesto-o-dualidad-fbjs23-clipart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76292">
            <a:off x="6511524" y="2253018"/>
            <a:ext cx="347407" cy="436343"/>
          </a:xfrm>
          <a:prstGeom prst="rect">
            <a:avLst/>
          </a:prstGeom>
          <a:noFill/>
        </p:spPr>
      </p:pic>
      <p:pic>
        <p:nvPicPr>
          <p:cNvPr id="1037" name="Picture 13" descr="E:\ОРГАНИЗАТОР\Desktop\квест\1438456644_1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013176"/>
            <a:ext cx="2952328" cy="151460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187624" y="5373216"/>
            <a:ext cx="1481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hlinkClick r:id="rId7" action="ppaction://hlinksldjump"/>
              </a:rPr>
              <a:t>квест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916973" cy="7245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28364" y="404664"/>
            <a:ext cx="19803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725144"/>
            <a:ext cx="3816423" cy="1872707"/>
          </a:xfrm>
          <a:prstGeom prst="rect">
            <a:avLst/>
          </a:prstGeom>
          <a:noFill/>
        </p:spPr>
      </p:pic>
      <p:pic>
        <p:nvPicPr>
          <p:cNvPr id="15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717032"/>
            <a:ext cx="3816423" cy="1872707"/>
          </a:xfrm>
          <a:prstGeom prst="rect">
            <a:avLst/>
          </a:prstGeom>
          <a:noFill/>
        </p:spPr>
      </p:pic>
      <p:pic>
        <p:nvPicPr>
          <p:cNvPr id="17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708920"/>
            <a:ext cx="3816423" cy="1872707"/>
          </a:xfrm>
          <a:prstGeom prst="rect">
            <a:avLst/>
          </a:prstGeom>
          <a:noFill/>
        </p:spPr>
      </p:pic>
      <p:pic>
        <p:nvPicPr>
          <p:cNvPr id="18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700808"/>
            <a:ext cx="3816423" cy="1872707"/>
          </a:xfrm>
          <a:prstGeom prst="rect">
            <a:avLst/>
          </a:prstGeom>
          <a:noFill/>
        </p:spPr>
      </p:pic>
      <p:pic>
        <p:nvPicPr>
          <p:cNvPr id="19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692696"/>
            <a:ext cx="3816423" cy="1872707"/>
          </a:xfrm>
          <a:prstGeom prst="rect">
            <a:avLst/>
          </a:prstGeom>
          <a:noFill/>
        </p:spPr>
      </p:pic>
      <p:pic>
        <p:nvPicPr>
          <p:cNvPr id="20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4"/>
            <a:ext cx="3816423" cy="1872707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99992" y="3239110"/>
            <a:ext cx="43204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9992" y="1484784"/>
            <a:ext cx="4392488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1. Что такое цветовой круг? Запишите определение.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2. Найдите схему цветового круга.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3. Дешифровщик.  Этот цвет можно получить путем смешивания двух основных.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4. Найди загадку про этот цвет.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5. Раскрась варежки в этот цвет.</a:t>
            </a:r>
          </a:p>
          <a:p>
            <a:endParaRPr lang="ru-RU" sz="19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Все ответы на задания размещайте на этой странице </a:t>
            </a:r>
          </a:p>
          <a:p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5589240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Книга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подсказок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3573016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Критерии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оценки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37871" y="2564904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Творческий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процесс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03648" y="1556792"/>
            <a:ext cx="1050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роли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15616" y="548680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задание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" name="Стрелка вправо 35">
            <a:hlinkClick r:id="rId10" action="ppaction://hlinksldjump"/>
          </p:cNvPr>
          <p:cNvSpPr/>
          <p:nvPr/>
        </p:nvSpPr>
        <p:spPr>
          <a:xfrm>
            <a:off x="6516216" y="4437112"/>
            <a:ext cx="720080" cy="288032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6192688" cy="7245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42621" y="404664"/>
            <a:ext cx="3151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725144"/>
            <a:ext cx="3816423" cy="1872707"/>
          </a:xfrm>
          <a:prstGeom prst="rect">
            <a:avLst/>
          </a:prstGeom>
          <a:noFill/>
        </p:spPr>
      </p:pic>
      <p:pic>
        <p:nvPicPr>
          <p:cNvPr id="15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717032"/>
            <a:ext cx="3816423" cy="1872707"/>
          </a:xfrm>
          <a:prstGeom prst="rect">
            <a:avLst/>
          </a:prstGeom>
          <a:noFill/>
        </p:spPr>
      </p:pic>
      <p:pic>
        <p:nvPicPr>
          <p:cNvPr id="17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708920"/>
            <a:ext cx="3816423" cy="1872707"/>
          </a:xfrm>
          <a:prstGeom prst="rect">
            <a:avLst/>
          </a:prstGeom>
          <a:noFill/>
        </p:spPr>
      </p:pic>
      <p:pic>
        <p:nvPicPr>
          <p:cNvPr id="18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700808"/>
            <a:ext cx="3816423" cy="1872707"/>
          </a:xfrm>
          <a:prstGeom prst="rect">
            <a:avLst/>
          </a:prstGeom>
          <a:noFill/>
        </p:spPr>
      </p:pic>
      <p:pic>
        <p:nvPicPr>
          <p:cNvPr id="19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692696"/>
            <a:ext cx="3816423" cy="1872707"/>
          </a:xfrm>
          <a:prstGeom prst="rect">
            <a:avLst/>
          </a:prstGeom>
          <a:noFill/>
        </p:spPr>
      </p:pic>
      <p:pic>
        <p:nvPicPr>
          <p:cNvPr id="20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4"/>
            <a:ext cx="3816423" cy="1872707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99992" y="3092916"/>
            <a:ext cx="432048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3968" y="1772816"/>
            <a:ext cx="450100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Отлично, вы  нашли все 7 подсказок! Расскажите, что нового вы узнали и назовите эти подсказки.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 теперь пришло время оценить работу каждой группы.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Максимальное количество составляет 12 баллов, минимальное – 3 баллов.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12 - 10 баллов – «отлично»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9 - 7 баллов – «хорошо»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6 - 4 баллов – «удовлетворительно»</a:t>
            </a:r>
            <a:endParaRPr kumimoji="0" lang="ru-RU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Менее 4 баллов – не оценивается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ТАБЛИЦА КРИТЕРИЕВ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59632" y="5589240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Книга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подсказок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9592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87624" y="3573016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Критерии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оценки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37871" y="2564904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Творческий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процесс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03648" y="1556792"/>
            <a:ext cx="1050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роли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5616" y="548680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задание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Стрелка вправо 34">
            <a:hlinkClick r:id="rId10" action="ppaction://hlinksldjump"/>
          </p:cNvPr>
          <p:cNvSpPr/>
          <p:nvPr/>
        </p:nvSpPr>
        <p:spPr>
          <a:xfrm>
            <a:off x="7236296" y="5085184"/>
            <a:ext cx="720080" cy="288032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0"/>
            <a:ext cx="6192688" cy="7245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95936" y="404664"/>
            <a:ext cx="47575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ТВОРЧЕСКИЙ ПРОЦЕСС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725144"/>
            <a:ext cx="3816423" cy="1872707"/>
          </a:xfrm>
          <a:prstGeom prst="rect">
            <a:avLst/>
          </a:prstGeom>
          <a:noFill/>
        </p:spPr>
      </p:pic>
      <p:pic>
        <p:nvPicPr>
          <p:cNvPr id="15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717032"/>
            <a:ext cx="3816423" cy="1872707"/>
          </a:xfrm>
          <a:prstGeom prst="rect">
            <a:avLst/>
          </a:prstGeom>
          <a:noFill/>
        </p:spPr>
      </p:pic>
      <p:pic>
        <p:nvPicPr>
          <p:cNvPr id="17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708920"/>
            <a:ext cx="3816423" cy="1872707"/>
          </a:xfrm>
          <a:prstGeom prst="rect">
            <a:avLst/>
          </a:prstGeom>
          <a:noFill/>
        </p:spPr>
      </p:pic>
      <p:pic>
        <p:nvPicPr>
          <p:cNvPr id="18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700808"/>
            <a:ext cx="3816423" cy="1872707"/>
          </a:xfrm>
          <a:prstGeom prst="rect">
            <a:avLst/>
          </a:prstGeom>
          <a:noFill/>
        </p:spPr>
      </p:pic>
      <p:pic>
        <p:nvPicPr>
          <p:cNvPr id="19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692696"/>
            <a:ext cx="3816423" cy="1872707"/>
          </a:xfrm>
          <a:prstGeom prst="rect">
            <a:avLst/>
          </a:prstGeom>
          <a:noFill/>
        </p:spPr>
      </p:pic>
      <p:pic>
        <p:nvPicPr>
          <p:cNvPr id="20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4"/>
            <a:ext cx="3816423" cy="1872707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99992" y="3092916"/>
            <a:ext cx="432048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499992" y="980728"/>
            <a:ext cx="392392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Arial" pitchFamily="34" charset="0"/>
                <a:hlinkClick r:id="rId5" action="ppaction://hlinksldjump"/>
              </a:rPr>
              <a:t>Страница ИСКУССТВОВЕДОВ</a:t>
            </a: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Arial" pitchFamily="34" charset="0"/>
                <a:hlinkClick r:id="rId6" action="ppaction://hlinksldjump"/>
              </a:rPr>
              <a:t>Страница МУЗЫКАНТОВ</a:t>
            </a: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Arial" pitchFamily="34" charset="0"/>
                <a:hlinkClick r:id="rId7" action="ppaction://hlinksldjump"/>
              </a:rPr>
              <a:t>Страница ВСЕЗНАЕК</a:t>
            </a: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Arial" pitchFamily="34" charset="0"/>
                <a:hlinkClick r:id="rId8" action="ppaction://hlinksldjump"/>
              </a:rPr>
              <a:t>Страница ГРАМОТЕЕВ</a:t>
            </a: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Arial" pitchFamily="34" charset="0"/>
                <a:hlinkClick r:id="rId9" action="ppaction://hlinksldjump"/>
              </a:rPr>
              <a:t>Страница СКАЗОЧНИКОВ</a:t>
            </a: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Arial" pitchFamily="34" charset="0"/>
                <a:hlinkClick r:id="rId10" action="ppaction://hlinksldjump"/>
              </a:rPr>
              <a:t>Страница ХУДОЖНИКОВ</a:t>
            </a: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Arial" pitchFamily="34" charset="0"/>
                <a:hlinkClick r:id="rId11" action="ppaction://hlinksldjump"/>
              </a:rPr>
              <a:t>Страница МАСТЕРОВ</a:t>
            </a:r>
            <a:endParaRPr lang="ru-RU" sz="20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400" b="1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1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1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1" u="none" strike="noStrike" normalizeH="0" baseline="0" dirty="0" smtClean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9632" y="5589240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2" action="ppaction://hlinksldjump"/>
              </a:rPr>
              <a:t>Книга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2" action="ppaction://hlinksldjump"/>
              </a:rPr>
              <a:t>подсказок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99592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3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87624" y="3573016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4" action="ppaction://hlinksldjump"/>
              </a:rPr>
              <a:t>Критерии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4" action="ppaction://hlinksldjump"/>
              </a:rPr>
              <a:t>оценки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37871" y="2564904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5" action="ppaction://hlinksldjump"/>
              </a:rPr>
              <a:t>Творческий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5" action="ppaction://hlinksldjump"/>
              </a:rPr>
              <a:t>процесс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03648" y="1556792"/>
            <a:ext cx="1050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6" action="ppaction://hlinksldjump"/>
              </a:rPr>
              <a:t>роли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15616" y="548680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6" action="ppaction://hlinksldjump"/>
              </a:rPr>
              <a:t>задание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E:\ОРГАНИЗАТОР\Desktop\квест\16e116dcd446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799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564904"/>
            <a:ext cx="6774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РАДУЖНАЯ СТРАНА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1340768"/>
            <a:ext cx="65592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Виртуальная энциклопедия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цветоведению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ОРГАНИЗАТОР\Desktop\квест\105090169_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4414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____________страница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76872"/>
            <a:ext cx="29524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Теплые и  холодные </a:t>
            </a: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цвета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</a:t>
            </a:r>
          </a:p>
          <a:p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48" name="Picture 4" descr="E:\ОРГАНИЗАТОР\Desktop\квест\0_121f0e_b885c99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00808"/>
            <a:ext cx="1472770" cy="1912430"/>
          </a:xfrm>
          <a:prstGeom prst="rect">
            <a:avLst/>
          </a:prstGeom>
          <a:noFill/>
        </p:spPr>
      </p:pic>
      <p:pic>
        <p:nvPicPr>
          <p:cNvPr id="31749" name="Picture 5" descr="E:\ОРГАНИЗАТОР\Desktop\квест\0_122e2e_76139468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556792"/>
            <a:ext cx="1527417" cy="198132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23928" y="3573016"/>
            <a:ext cx="10342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теплые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93976" y="3573016"/>
            <a:ext cx="13509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холодные</a:t>
            </a:r>
            <a:endParaRPr lang="ru-RU" sz="20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750" name="Picture 6" descr="E:\ОРГАНИЗАТОР\Desktop\квест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96136" y="1484784"/>
            <a:ext cx="654867" cy="709912"/>
          </a:xfrm>
          <a:prstGeom prst="rect">
            <a:avLst/>
          </a:prstGeom>
          <a:noFill/>
        </p:spPr>
      </p:pic>
      <p:pic>
        <p:nvPicPr>
          <p:cNvPr id="31751" name="Picture 7" descr="E:\ОРГАНИЗАТОР\Desktop\квест\91420491_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56176" y="2852936"/>
            <a:ext cx="936104" cy="980611"/>
          </a:xfrm>
          <a:prstGeom prst="rect">
            <a:avLst/>
          </a:prstGeom>
          <a:noFill/>
        </p:spPr>
      </p:pic>
      <p:pic>
        <p:nvPicPr>
          <p:cNvPr id="31752" name="Picture 8" descr="E:\ОРГАНИЗАТОР\Desktop\квест\apple-green-5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284984"/>
            <a:ext cx="547244" cy="579463"/>
          </a:xfrm>
          <a:prstGeom prst="rect">
            <a:avLst/>
          </a:prstGeom>
          <a:noFill/>
        </p:spPr>
      </p:pic>
      <p:pic>
        <p:nvPicPr>
          <p:cNvPr id="31753" name="Picture 9" descr="E:\ОРГАНИЗАТОР\Desktop\квест\banana-clip-art-at-clkercom-vector-online-royalty-free-4664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51363">
            <a:off x="5065220" y="1866050"/>
            <a:ext cx="980255" cy="526009"/>
          </a:xfrm>
          <a:prstGeom prst="rect">
            <a:avLst/>
          </a:prstGeom>
          <a:noFill/>
        </p:spPr>
      </p:pic>
      <p:pic>
        <p:nvPicPr>
          <p:cNvPr id="31754" name="Picture 10" descr="E:\ОРГАНИЗАТОР\Desktop\квест\clipart-grape-512x512-a44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2492896"/>
            <a:ext cx="913333" cy="924301"/>
          </a:xfrm>
          <a:prstGeom prst="rect">
            <a:avLst/>
          </a:prstGeom>
          <a:noFill/>
        </p:spPr>
      </p:pic>
      <p:pic>
        <p:nvPicPr>
          <p:cNvPr id="31755" name="Picture 11" descr="E:\ОРГАНИЗАТОР\Desktop\квест\frui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1628800"/>
            <a:ext cx="457200" cy="477838"/>
          </a:xfrm>
          <a:prstGeom prst="rect">
            <a:avLst/>
          </a:prstGeom>
          <a:noFill/>
        </p:spPr>
      </p:pic>
      <p:pic>
        <p:nvPicPr>
          <p:cNvPr id="31756" name="Picture 12" descr="E:\ОРГАНИЗАТОР\Desktop\квест\orange-clip-art-orange_slice_Vector_Clipar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2132856"/>
            <a:ext cx="809973" cy="607480"/>
          </a:xfrm>
          <a:prstGeom prst="rect">
            <a:avLst/>
          </a:prstGeom>
          <a:noFill/>
        </p:spPr>
      </p:pic>
      <p:pic>
        <p:nvPicPr>
          <p:cNvPr id="31759" name="Picture 15" descr="E:\ОРГАНИЗАТОР\Desktop\квест\0_77054_a0b215eb_or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60232" y="2420888"/>
            <a:ext cx="504056" cy="48635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323528" y="1268760"/>
            <a:ext cx="5100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4005064"/>
            <a:ext cx="66690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___________цвет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может быть теплым и холодным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869160"/>
            <a:ext cx="13712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Загадка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9952" y="4869160"/>
            <a:ext cx="47782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Зарисовка яблока в программе 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60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0"/>
            <a:ext cx="1828800" cy="1189038"/>
          </a:xfrm>
          <a:prstGeom prst="rect">
            <a:avLst/>
          </a:prstGeom>
          <a:noFill/>
        </p:spPr>
      </p:pic>
      <p:pic>
        <p:nvPicPr>
          <p:cNvPr id="27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828800" cy="1189038"/>
          </a:xfrm>
          <a:prstGeom prst="rect">
            <a:avLst/>
          </a:prstGeom>
          <a:noFill/>
        </p:spPr>
      </p:pic>
      <p:sp>
        <p:nvSpPr>
          <p:cNvPr id="28" name="Прямоугольник 27">
            <a:hlinkClick r:id="rId14" action="ppaction://hlinksldjump"/>
          </p:cNvPr>
          <p:cNvSpPr/>
          <p:nvPr/>
        </p:nvSpPr>
        <p:spPr>
          <a:xfrm>
            <a:off x="616243" y="620688"/>
            <a:ext cx="89960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к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заданию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96335" y="620688"/>
            <a:ext cx="12766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Книга подсказок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ОРГАНИЗАТОР\Desktop\квест\105090169_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4414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____________страница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76872"/>
            <a:ext cx="522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1412776"/>
            <a:ext cx="54259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1.Контрастными называются цвета….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3429000"/>
            <a:ext cx="286745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Песня про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____цвет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4005064"/>
            <a:ext cx="28677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Разгадай кроссворд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67944" y="4221088"/>
            <a:ext cx="47762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Зарисовка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гитары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программе </a:t>
            </a:r>
            <a:r>
              <a:rPr 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60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828800" cy="1189038"/>
          </a:xfrm>
          <a:prstGeom prst="rect">
            <a:avLst/>
          </a:prstGeom>
          <a:noFill/>
        </p:spPr>
      </p:pic>
      <p:pic>
        <p:nvPicPr>
          <p:cNvPr id="27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18903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16243" y="620688"/>
            <a:ext cx="89960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заданию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96335" y="620688"/>
            <a:ext cx="12766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Книга подсказок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971600" y="2204864"/>
            <a:ext cx="576064" cy="5760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987824" y="2204864"/>
            <a:ext cx="576064" cy="5760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292080" y="2204864"/>
            <a:ext cx="648072" cy="576064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619672" y="2420888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907704" y="220486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300192" y="220486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067944" y="2204864"/>
            <a:ext cx="576064" cy="576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707904" y="2420888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012160" y="2420888"/>
            <a:ext cx="2160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1907704" y="2924944"/>
            <a:ext cx="263149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16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ары контрастных цветов</a:t>
            </a:r>
            <a:endParaRPr lang="ru-RU" sz="1600" b="1" cap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ОРГАНИЗАТОР\Desktop\8720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437112"/>
            <a:ext cx="2232248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ОРГАНИЗАТОР\Desktop\квест\105090169_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4414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____________страница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522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340768"/>
            <a:ext cx="431323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1.Ахроматическими называют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цвета….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3717032"/>
            <a:ext cx="62568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получить черный цвет нужно смешать …….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437112"/>
            <a:ext cx="52365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 нужно добавить к черному, 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получить цвет охра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___________________</a:t>
            </a: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4437112"/>
            <a:ext cx="3923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Зарисовка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солнца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программе 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60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828800" cy="1189038"/>
          </a:xfrm>
          <a:prstGeom prst="rect">
            <a:avLst/>
          </a:prstGeom>
          <a:noFill/>
        </p:spPr>
      </p:pic>
      <p:pic>
        <p:nvPicPr>
          <p:cNvPr id="27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18903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16243" y="620688"/>
            <a:ext cx="89960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заданию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96335" y="620688"/>
            <a:ext cx="12766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Книга подсказок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E:\ОРГАНИЗАТОР\Desktop\hello_html_63e29d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844824"/>
            <a:ext cx="2474144" cy="1847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923928" y="1700808"/>
            <a:ext cx="42119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подающая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те́нь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полуте́нь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рефле́кс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ОРГАНИЗАТОР\Desktop\квест\105090169_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4414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____________страница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43473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340768"/>
            <a:ext cx="36776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1.Составными называют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цвета….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3356992"/>
            <a:ext cx="4603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3933056"/>
            <a:ext cx="51845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Соотнесите  стрелочками название и картинку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20072" y="4293096"/>
            <a:ext cx="3923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Зарисовка 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тюльпана в 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программе </a:t>
            </a:r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60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828800" cy="1189038"/>
          </a:xfrm>
          <a:prstGeom prst="rect">
            <a:avLst/>
          </a:prstGeom>
          <a:noFill/>
        </p:spPr>
      </p:pic>
      <p:pic>
        <p:nvPicPr>
          <p:cNvPr id="27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18903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16243" y="620688"/>
            <a:ext cx="89960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заданию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96335" y="620688"/>
            <a:ext cx="12766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Книга подсказок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83568" y="2060848"/>
            <a:ext cx="8280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одном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сказ_чном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царстве, разноцветном государстве жили-поживали братья-краски. Было их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семер_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Самый младший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р_скрашивал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деревья в зеленый цвет. Постарше брат всегда ходил веселый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приветл_вый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носил фиолетовую панаму. Люди очень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рад_вались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работе ещё одного брата, который раскрашивал небо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голубой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цвет,а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брат - двойник рисовал синий дождик из тучи. Самый старший брат разукрашивал все дома и улицы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оранж_вый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цвет. Чуть младше брат следил за солнцем, чтобы оно было всегда ярко-желтым и никогда не тускнело, чтобы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разн_цветном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государстве всегда было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т_пло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светло!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3568" y="3356992"/>
            <a:ext cx="80556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Придумайте, чем занимался этот брат - краска и  вставьте эту историю в текст.</a:t>
            </a:r>
            <a:endParaRPr kumimoji="0" lang="ru-RU" sz="1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E:\ОРГАНИЗАТОР\Desktop\12745873_853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509120"/>
            <a:ext cx="1008112" cy="1389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E:\ОРГАНИЗАТОР\Desktop\krasnaja_plosh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581128"/>
            <a:ext cx="1395413" cy="81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 descr="E:\ОРГАНИЗАТОР\Desktop\T1b7OqXENXXXXXXXXX_!!0-item_pi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581128"/>
            <a:ext cx="1162348" cy="116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1835696" y="6309320"/>
            <a:ext cx="1512168" cy="2880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Красная шапочка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75856" y="6237312"/>
            <a:ext cx="1512168" cy="2880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Красная площадь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6237312"/>
            <a:ext cx="1512168" cy="2880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Красная звезда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ОРГАНИЗАТОР\Desktop\квест\105090169_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4414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____________страница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060848"/>
            <a:ext cx="2395977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2.Соотнесите.</a:t>
            </a:r>
          </a:p>
          <a:p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из этих хроматических </a:t>
            </a:r>
          </a:p>
          <a:p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цветов не является основным </a:t>
            </a:r>
          </a:p>
          <a:p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______________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340768"/>
            <a:ext cx="41881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1.Хроматическими называют цвета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536" y="3573016"/>
            <a:ext cx="4603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4869160"/>
            <a:ext cx="518457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Сказка про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_____цвет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32040" y="4581128"/>
            <a:ext cx="3923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Зарисовка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колокольчика в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программе 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60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828800" cy="1189038"/>
          </a:xfrm>
          <a:prstGeom prst="rect">
            <a:avLst/>
          </a:prstGeom>
          <a:noFill/>
        </p:spPr>
      </p:pic>
      <p:pic>
        <p:nvPicPr>
          <p:cNvPr id="27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18903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16243" y="620688"/>
            <a:ext cx="89960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заданию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96335" y="620688"/>
            <a:ext cx="12766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Книга подсказок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3568" y="3573016"/>
            <a:ext cx="30988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Герои сказок и мультфильмов.</a:t>
            </a: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83768" y="1916832"/>
            <a:ext cx="1512168" cy="2880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Хроматические 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44208" y="1844824"/>
            <a:ext cx="1512168" cy="2880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Ах</a:t>
            </a:r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роматические </a:t>
            </a:r>
            <a:endParaRPr lang="ru-RU" sz="1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6-конечная звезда 33"/>
          <p:cNvSpPr/>
          <p:nvPr/>
        </p:nvSpPr>
        <p:spPr>
          <a:xfrm>
            <a:off x="4860032" y="2924944"/>
            <a:ext cx="504056" cy="432048"/>
          </a:xfrm>
          <a:prstGeom prst="star6">
            <a:avLst/>
          </a:prstGeom>
          <a:solidFill>
            <a:srgbClr val="00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6-конечная звезда 34"/>
          <p:cNvSpPr/>
          <p:nvPr/>
        </p:nvSpPr>
        <p:spPr>
          <a:xfrm>
            <a:off x="4211960" y="2492896"/>
            <a:ext cx="504056" cy="432048"/>
          </a:xfrm>
          <a:prstGeom prst="star6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6-конечная звезда 35"/>
          <p:cNvSpPr/>
          <p:nvPr/>
        </p:nvSpPr>
        <p:spPr>
          <a:xfrm>
            <a:off x="5508104" y="2780928"/>
            <a:ext cx="504056" cy="432048"/>
          </a:xfrm>
          <a:prstGeom prst="star6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6-конечная звезда 36"/>
          <p:cNvSpPr/>
          <p:nvPr/>
        </p:nvSpPr>
        <p:spPr>
          <a:xfrm>
            <a:off x="4788024" y="2348880"/>
            <a:ext cx="504056" cy="432048"/>
          </a:xfrm>
          <a:prstGeom prst="star6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6-конечная звезда 37"/>
          <p:cNvSpPr/>
          <p:nvPr/>
        </p:nvSpPr>
        <p:spPr>
          <a:xfrm>
            <a:off x="4355976" y="1844824"/>
            <a:ext cx="504056" cy="432048"/>
          </a:xfrm>
          <a:prstGeom prst="star6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6-конечная звезда 38"/>
          <p:cNvSpPr/>
          <p:nvPr/>
        </p:nvSpPr>
        <p:spPr>
          <a:xfrm>
            <a:off x="5652120" y="2204864"/>
            <a:ext cx="504056" cy="432048"/>
          </a:xfrm>
          <a:prstGeom prst="star6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6-конечная звезда 39"/>
          <p:cNvSpPr/>
          <p:nvPr/>
        </p:nvSpPr>
        <p:spPr>
          <a:xfrm>
            <a:off x="5148064" y="1844824"/>
            <a:ext cx="504056" cy="432048"/>
          </a:xfrm>
          <a:prstGeom prst="star6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ОРГАНИЗАТОР\Desktop\квест\105090169_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4414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____________страница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132856"/>
            <a:ext cx="39286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2.Схема смешивания основных цветов.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340768"/>
            <a:ext cx="37577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1.Первичными называют цвета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3140968"/>
            <a:ext cx="4603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5229200"/>
            <a:ext cx="30243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Песни про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_____цвет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4797152"/>
            <a:ext cx="3923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Зарисовка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тучи в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программе 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60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828800" cy="1189038"/>
          </a:xfrm>
          <a:prstGeom prst="rect">
            <a:avLst/>
          </a:prstGeom>
          <a:noFill/>
        </p:spPr>
      </p:pic>
      <p:pic>
        <p:nvPicPr>
          <p:cNvPr id="27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18903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16243" y="620688"/>
            <a:ext cx="89960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заданию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96335" y="620688"/>
            <a:ext cx="12766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Книга подсказок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9552" y="3212976"/>
            <a:ext cx="4328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Соотнесите картину с названием и автором</a:t>
            </a:r>
            <a:endParaRPr lang="ru-RU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E:\ОРГАНИЗАТОР\Desktop\973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573016"/>
            <a:ext cx="1220837" cy="1218320"/>
          </a:xfrm>
          <a:prstGeom prst="rect">
            <a:avLst/>
          </a:prstGeom>
          <a:noFill/>
        </p:spPr>
      </p:pic>
      <p:pic>
        <p:nvPicPr>
          <p:cNvPr id="33795" name="Picture 3" descr="E:\ОРГАНИЗАТОР\Desktop\www_artru_inf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717032"/>
            <a:ext cx="1136252" cy="889993"/>
          </a:xfrm>
          <a:prstGeom prst="rect">
            <a:avLst/>
          </a:prstGeom>
          <a:noFill/>
        </p:spPr>
      </p:pic>
      <p:pic>
        <p:nvPicPr>
          <p:cNvPr id="33796" name="Picture 4" descr="E:\ОРГАНИЗАТОР\Desktop\12345-300x1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789040"/>
            <a:ext cx="1343670" cy="886822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6084168" y="4293096"/>
            <a:ext cx="226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Синий Дом. М.Шагал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012160" y="3861048"/>
            <a:ext cx="290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Черный квадрат К.Малевич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84168" y="3429000"/>
            <a:ext cx="238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Зелёный шум А.Рылов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0"/>
            <a:ext cx="6804248" cy="746144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03848" y="1341055"/>
            <a:ext cx="49685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Всем знакомый Вовка оказался в Стране невыученных уроков. На этот раз он сделал много ошибок в заданиях связанных с искусством. Давайте поможем Вовке исправить все ошибки, снова стать грамотным, трудолюбивым мальчиком и вернуться домой.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Попасть в Страну невыученных уроков вам поможет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веб-квест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Путешествуя по Стране невыученных уроков, вы узнаете много нового о цветовом круге, познакомитесь с художниками, выполните различные задания по изобразительному искусству, музыке, литературе и информатике. А в конце путешествия вас ждет сюрприз!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готовы к путешествию в Страну невыученных уроков? Тогда, в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ДОБРЫЙ ПУТЬ!</a:t>
            </a: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76672"/>
            <a:ext cx="4716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Добрый день, мой друг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5" descr="E:\ОРГАНИЗАТОР\Desktop\квест\j56918_12665938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348880"/>
            <a:ext cx="2448272" cy="3459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E:\ОРГАНИЗАТОР\Desktop\квест\105090169__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260648"/>
            <a:ext cx="4414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____________страница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132856"/>
            <a:ext cx="25644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Схема цветового круга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412776"/>
            <a:ext cx="203126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1.Цветовой круг -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3140968"/>
            <a:ext cx="4603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5013176"/>
            <a:ext cx="302433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. Загадка про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_____цвет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4797152"/>
            <a:ext cx="3923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Зарисовка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варежек в 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программе </a:t>
            </a:r>
            <a:r>
              <a:rPr lang="en-US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760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1828800" cy="1189038"/>
          </a:xfrm>
          <a:prstGeom prst="rect">
            <a:avLst/>
          </a:prstGeom>
          <a:noFill/>
        </p:spPr>
      </p:pic>
      <p:pic>
        <p:nvPicPr>
          <p:cNvPr id="27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28800" cy="118903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16243" y="620688"/>
            <a:ext cx="899605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 </a:t>
            </a:r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заданию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96335" y="620688"/>
            <a:ext cx="127669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Книга подсказок</a:t>
            </a:r>
            <a:endParaRPr lang="ru-RU" sz="1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14316" y="2894167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АБВ        ГДЕ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ЖЗИЙ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ЦВЕТ МОЖНО ПОЛУЧИТЬ ПУТЕМ СМЕШИВАНИЯ ДВУХ ОСНОВНЫХ     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4              5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КЛМ       НОП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РСТ        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7354265193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7              8           9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УФХ        ЦЧШ    ЩЪЫЬ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ЭЮЯ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-171400"/>
            <a:ext cx="7488832" cy="76328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635896" y="260648"/>
            <a:ext cx="4716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5" descr="E:\ОРГАНИЗАТОР\Desktop\квест\j56918_12665938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2448272" cy="3459115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03848" y="1052736"/>
            <a:ext cx="5688632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Поздравляю!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Наше путешествие по Стране невыученных уроков  завершено. Вы не только помогли  Вовке справиться с заданиями и вернуться домой, а создали виртуальную энциклопедию </a:t>
            </a:r>
            <a:r>
              <a:rPr kumimoji="0" lang="ru-RU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  <a:hlinkClick r:id="rId5" action="ppaction://hlinksldjump"/>
              </a:rPr>
              <a:t>«Радужная страна», 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которая поможет ребятам узнать больше о </a:t>
            </a:r>
            <a:r>
              <a:rPr kumimoji="0" lang="ru-RU" sz="19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цветоведении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Кроме того, работая вместе, вы лучше узнали друг друга, научились работать в команде.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 этом наше сотрудничество с энциклопедией «Радужная страна» не заканчивается. Вам представится возможность в 6 и 7 классах пополнить коллекцию галереи.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Я уверена, что знания и навыки, полученные при работе над </a:t>
            </a:r>
            <a:r>
              <a:rPr kumimoji="0" lang="ru-RU" sz="19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веб-квестом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будут полезны, не только в школе, но и в повседневной жизни?!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 новых встреч!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263427"/>
          </a:xfrm>
          <a:prstGeom prst="rect">
            <a:avLst/>
          </a:prstGeom>
          <a:noFill/>
        </p:spPr>
      </p:pic>
      <p:pic>
        <p:nvPicPr>
          <p:cNvPr id="20483" name="Picture 3" descr="E:\ОРГАНИЗАТОР\Desktop\0_69ca1_43a103bb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46" y="377520"/>
            <a:ext cx="8629634" cy="648047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5576" y="1484784"/>
            <a:ext cx="38164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1.Трафареты для выполнения зарисовок </a:t>
            </a:r>
            <a:r>
              <a:rPr lang="en-US" sz="13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https://yandex.ru/images/search?text=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трафарет%20</a:t>
            </a:r>
            <a:endParaRPr lang="ru-RU" sz="13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2.Основы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цветоведения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http://www.natassecret.com/tekhnika-risovaniya/osnovy-tsvetovedeniya.html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3. Всё о цветовом круге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https://www.yandex.ru/search/?text=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6"/>
              </a:rPr>
              <a:t>цветовой%20круг&amp;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lr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6"/>
              </a:rPr>
              <a:t>=213&amp;clid=9582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4. Теплые и холодные цвета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https://www.yandex.ru/search/?text=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7"/>
              </a:rPr>
              <a:t>теплые%20и%20холодные%20цвета&amp;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lr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7"/>
              </a:rPr>
              <a:t>=213&amp;clid=9582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5. Загадки про цвета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http://bobrmama.by/poleznyj-sunduchok/roditelyam-na-zametku/512-zagadki-pro-tsveta.html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6.Контрастные цвета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https://www.yandex.ru/search/?text=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9"/>
              </a:rPr>
              <a:t>Контрастные%20цвета&amp;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lr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9"/>
              </a:rPr>
              <a:t>=213&amp;clid=9582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7. Всё о светотени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https://www.yandex.ru/search/?text=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Светотень&amp;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lr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0"/>
              </a:rPr>
              <a:t>=213&amp;clid=9582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8. Как получить охру (видео)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https://yandex.ru/video/search?text=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Как+получить+цвет+охра&amp;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1"/>
              </a:rPr>
              <a:t>parent-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reqid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1"/>
              </a:rPr>
              <a:t>=1480187837996890-4210872786831692549213521-sfront3-004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484784"/>
            <a:ext cx="381642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9. Проверка орфографии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http://bugaga.net.ru/orfografija/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10. Основные и составные цвета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http://petukhova-art.com/?p=643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11. Хроматические и ахроматические цвета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http://www.endpopov.ru/stat_i/cvet/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12.Клипарты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https://yandex.ru/images/search?parent-reqid=1480188218546054-11343297997060899607223498-man1-5432&amp;text=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15"/>
              </a:rPr>
              <a:t>клипарт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13.Сказка про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цвет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https://www.yandex.ru/search/?text=сказка%20про%20голубой%20цвет&amp;lr=213&amp;clid=9582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14. Таблица смешивания цветов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https://yandex.ru/images/search?text=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17"/>
              </a:rPr>
              <a:t>схема%20смешивания%20основных%20цветов&amp;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stype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7"/>
              </a:rPr>
              <a:t>=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image&amp;lr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7"/>
              </a:rPr>
              <a:t>=213&amp;noreask=1&amp;parent-reqid=1480188390430948-6097269453391980744224630-iva1-0871&amp;source=wiz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15. Схема цветового круга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https://yandex.ru/images/search?text=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  <a:hlinkClick r:id="rId18"/>
              </a:rPr>
              <a:t>схема%20цветового%20круга%20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/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6" descr="E:\ОРГАНИЗАТОР\Desktop\квест\3943577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131840" y="332656"/>
            <a:ext cx="2736304" cy="1189038"/>
          </a:xfrm>
          <a:prstGeom prst="rect">
            <a:avLst/>
          </a:prstGeom>
          <a:noFill/>
        </p:spPr>
      </p:pic>
      <p:pic>
        <p:nvPicPr>
          <p:cNvPr id="13" name="Picture 4" descr="E:\ОРГАНИЗАТОР\Desktop\0_123514_7973d488_orig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0800000">
            <a:off x="611560" y="0"/>
            <a:ext cx="8028384" cy="146851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987824" y="0"/>
            <a:ext cx="30620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Книга подсказок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836712"/>
            <a:ext cx="1010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Творческий</a:t>
            </a:r>
          </a:p>
          <a:p>
            <a:pPr algn="ctr"/>
            <a:r>
              <a:rPr lang="ru-RU" sz="1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 процесс</a:t>
            </a:r>
            <a:endParaRPr lang="ru-RU" sz="1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43408"/>
            <a:ext cx="10009112" cy="76328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83768" y="188640"/>
            <a:ext cx="4716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85293"/>
            <a:ext cx="3816423" cy="1872707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187624" y="1124744"/>
          <a:ext cx="7200800" cy="466262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00102"/>
                <a:gridCol w="1575175"/>
                <a:gridCol w="1875208"/>
                <a:gridCol w="1485541"/>
                <a:gridCol w="1364774"/>
              </a:tblGrid>
              <a:tr h="86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4 балл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3 балла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2 балла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 балл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</a:tr>
              <a:tr h="1205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Понимание задания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1-4 балла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Работа демонстрирует точное понимание задания. Учащиеся хорошо усвоили понятие о цветоведении, показывают отличные знания по межпредметным связям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Работа демонстрирует понимание задания. Учащиеся не совсем усвоили понятие о цветоведении, показывают хорошие  знания по межпредметным связям.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Работа демонстрирует не полное понимание задания. Учащиеся удовлетворительно усвоили понятие о цветоведении, частично показывают знания по межпредметным связям.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Работа демонстрирует полное не понимание задания. Учащиеся не усвоили понятие о цветоведении,не  показывают по межпредметным связям.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</a:tr>
              <a:tr h="168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Сотрудничество в группе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1-4 балла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Отличная работа, полное взаимопонимание в и взаимопомощь в команде, безоговорочное соблюдение согласованных сроков.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Хорошая организация работы группового взаимодействия в группе, все учащиеся принимают участие в работе команды, есть нарушения сроков выполнения работы.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Каждый выполняет возложенные на него задачи.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Сотрудничество осуществляется не в полной мере, не все участвуют в совместной работе, не одинаков личный вклад, не все шаги осуществляются в срок.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Отсутствие сотрудничества. Отдельные учащиеся группы не участвуют в реализации всех аспектов работы.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Нарушается график выполнения работы.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</a:tr>
              <a:tr h="1549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Публичная защита работы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1-4 балла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Докладчики демонстрируют эрудицию, отражают </a:t>
                      </a:r>
                      <a:r>
                        <a:rPr lang="ru-RU" sz="800" dirty="0" err="1">
                          <a:latin typeface="Times New Roman" pitchFamily="18" charset="0"/>
                          <a:cs typeface="Times New Roman" pitchFamily="18" charset="0"/>
                        </a:rPr>
                        <a:t>межпредметные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 связи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Докладчики убедительно и полно отвечают на вопросы, дружелюбно держатся, стремятся использовать ответы для успешного раскрытия темы.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Докладчики грамотно излагают материал, но не показывают достаточно глубоких знаний</a:t>
                      </a:r>
                      <a:b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Докладчик не на все вопросы может найти убедительные ответы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Докладчики  излагают материал, нарушая логику повествования, не показывают достаточно глубоких знаний</a:t>
                      </a:r>
                      <a:b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>
                          <a:latin typeface="Times New Roman" pitchFamily="18" charset="0"/>
                          <a:cs typeface="Times New Roman" pitchFamily="18" charset="0"/>
                        </a:rPr>
                        <a:t>Докладчик не может ответить на вопросы, при ответах теряется</a:t>
                      </a:r>
                      <a:endParaRPr lang="ru-RU" sz="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Докладчики обнаруживают полное </a:t>
                      </a:r>
                      <a:r>
                        <a:rPr lang="ru-RU" sz="800" dirty="0" err="1">
                          <a:latin typeface="Times New Roman" pitchFamily="18" charset="0"/>
                          <a:cs typeface="Times New Roman" pitchFamily="18" charset="0"/>
                        </a:rPr>
                        <a:t>невладение</a:t>
                      </a: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 материалом</a:t>
                      </a:r>
                      <a:b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Докладчик не может ответить на вопросы или при ответах ведет себя агрессивно, некорректно</a:t>
                      </a:r>
                      <a:endParaRPr lang="ru-RU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761" marR="24761" marT="0" marB="0"/>
                </a:tc>
              </a:tr>
              <a:tr h="79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"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"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"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4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31640" y="6021288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916973" cy="7245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27710" y="404664"/>
            <a:ext cx="1981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725144"/>
            <a:ext cx="3816423" cy="1872707"/>
          </a:xfrm>
          <a:prstGeom prst="rect">
            <a:avLst/>
          </a:prstGeom>
          <a:noFill/>
        </p:spPr>
      </p:pic>
      <p:pic>
        <p:nvPicPr>
          <p:cNvPr id="15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717032"/>
            <a:ext cx="3816423" cy="1872707"/>
          </a:xfrm>
          <a:prstGeom prst="rect">
            <a:avLst/>
          </a:prstGeom>
          <a:noFill/>
        </p:spPr>
      </p:pic>
      <p:pic>
        <p:nvPicPr>
          <p:cNvPr id="17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708920"/>
            <a:ext cx="3816423" cy="1872707"/>
          </a:xfrm>
          <a:prstGeom prst="rect">
            <a:avLst/>
          </a:prstGeom>
          <a:noFill/>
        </p:spPr>
      </p:pic>
      <p:pic>
        <p:nvPicPr>
          <p:cNvPr id="18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700808"/>
            <a:ext cx="3816423" cy="1872707"/>
          </a:xfrm>
          <a:prstGeom prst="rect">
            <a:avLst/>
          </a:prstGeom>
          <a:noFill/>
        </p:spPr>
      </p:pic>
      <p:pic>
        <p:nvPicPr>
          <p:cNvPr id="19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692696"/>
            <a:ext cx="3816423" cy="1872707"/>
          </a:xfrm>
          <a:prstGeom prst="rect">
            <a:avLst/>
          </a:prstGeom>
          <a:noFill/>
        </p:spPr>
      </p:pic>
      <p:pic>
        <p:nvPicPr>
          <p:cNvPr id="20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4"/>
            <a:ext cx="3816423" cy="1872707"/>
          </a:xfrm>
          <a:prstGeom prst="rect">
            <a:avLst/>
          </a:prstGeom>
          <a:noFill/>
        </p:spPr>
      </p:pic>
      <p:pic>
        <p:nvPicPr>
          <p:cNvPr id="21" name="Picture 5" descr="E:\ОРГАНИЗАТОР\Desktop\квест\j56918_126659384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356992"/>
            <a:ext cx="1866338" cy="2636912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355976" y="1340768"/>
            <a:ext cx="45365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помочь Вовке выбраться из Страны невыученных уроков, вам необходимо открыть замок. Замок откроется тогда, когда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назовете ключевую фразу,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которую забыл Вовка. Вспомнить эту фразу вам помогут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подсказки,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которые вы получите, выполнив определенные задания.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помните, вы всегда можете воспользоваться 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 action="ppaction://hlinksldjump"/>
              </a:rPr>
              <a:t>КНИГОЙ ПОДСКАЗОК, </a:t>
            </a:r>
            <a:endParaRPr kumimoji="0" lang="ru-RU" sz="1600" b="1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которая поможет найти правильный ответ!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 чтобы наше путешествие по Стране невыученных уроков прошло увлекательно и полезно, я предлагаю вам выбрать для себя одну из ролей: 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7" action="ppaction://hlinksldjump"/>
              </a:rPr>
              <a:t>ИСКУССТВОВЕДЫ,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8" action="ppaction://hlinksldjump"/>
              </a:rPr>
              <a:t>ГРАМОТЕИ,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9" action="ppaction://hlinksldjump"/>
              </a:rPr>
              <a:t>МУЗЫКАНТЫ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0" action="ppaction://hlinksldjump"/>
              </a:rPr>
              <a:t>ВСЕЗНАЙКИ,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1" action="ppaction://hlinksldjump"/>
              </a:rPr>
              <a:t>СКАЗОЧНИКИ,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2" action="ppaction://hlinksldjump"/>
              </a:rPr>
              <a:t>ХУДОЖНИКИ,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  <a:hlinkClick r:id="rId13" action="ppaction://hlinksldjump"/>
              </a:rPr>
              <a:t>МАСТЕРА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548680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4" action="ppaction://hlinksldjump"/>
              </a:rPr>
              <a:t>задание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1556792"/>
            <a:ext cx="1050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4" action="ppaction://hlinksldjump"/>
              </a:rPr>
              <a:t>роли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37871" y="2564904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5" action="ppaction://hlinksldjump"/>
              </a:rPr>
              <a:t>Творческий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5" action="ppaction://hlinksldjump"/>
              </a:rPr>
              <a:t>процесс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3573016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6" action="ppaction://hlinksldjump"/>
              </a:rPr>
              <a:t>Критерии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6" action="ppaction://hlinksldjump"/>
              </a:rPr>
              <a:t>оценки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9592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7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59632" y="5589240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Книга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подсказок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916973" cy="7245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680911" y="404664"/>
            <a:ext cx="36752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ИСКУССТВОВЕДЫ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725144"/>
            <a:ext cx="3816423" cy="1872707"/>
          </a:xfrm>
          <a:prstGeom prst="rect">
            <a:avLst/>
          </a:prstGeom>
          <a:noFill/>
        </p:spPr>
      </p:pic>
      <p:pic>
        <p:nvPicPr>
          <p:cNvPr id="15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717032"/>
            <a:ext cx="3816423" cy="1872707"/>
          </a:xfrm>
          <a:prstGeom prst="rect">
            <a:avLst/>
          </a:prstGeom>
          <a:noFill/>
        </p:spPr>
      </p:pic>
      <p:pic>
        <p:nvPicPr>
          <p:cNvPr id="17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708920"/>
            <a:ext cx="3816423" cy="1872707"/>
          </a:xfrm>
          <a:prstGeom prst="rect">
            <a:avLst/>
          </a:prstGeom>
          <a:noFill/>
        </p:spPr>
      </p:pic>
      <p:pic>
        <p:nvPicPr>
          <p:cNvPr id="18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700808"/>
            <a:ext cx="3816423" cy="1872707"/>
          </a:xfrm>
          <a:prstGeom prst="rect">
            <a:avLst/>
          </a:prstGeom>
          <a:noFill/>
        </p:spPr>
      </p:pic>
      <p:pic>
        <p:nvPicPr>
          <p:cNvPr id="19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692696"/>
            <a:ext cx="3816423" cy="1872707"/>
          </a:xfrm>
          <a:prstGeom prst="rect">
            <a:avLst/>
          </a:prstGeom>
          <a:noFill/>
        </p:spPr>
      </p:pic>
      <p:pic>
        <p:nvPicPr>
          <p:cNvPr id="20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4"/>
            <a:ext cx="3816423" cy="1872707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99992" y="1484784"/>
            <a:ext cx="432048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Найдите определения теплых и холодных цветов.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19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Выполните з</a:t>
            </a: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адание на теплые и холодные цвета.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Какой цвет может быть теплый и холодный?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Найдите загадку  про этот цвет.</a:t>
            </a: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Раскрасьте зарисовку яблока  в этот цвет в программе </a:t>
            </a:r>
            <a:r>
              <a:rPr kumimoji="0" lang="en-US" sz="19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Paint</a:t>
            </a: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Все ответы на задания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</a:t>
            </a:r>
            <a:r>
              <a:rPr kumimoji="0" lang="ru-RU" sz="19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азмещайте на этой странице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8" name="Стрелка вправо 27">
            <a:hlinkClick r:id="rId5" action="ppaction://hlinksldjump"/>
          </p:cNvPr>
          <p:cNvSpPr/>
          <p:nvPr/>
        </p:nvSpPr>
        <p:spPr>
          <a:xfrm>
            <a:off x="6804248" y="4797152"/>
            <a:ext cx="720080" cy="288032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5589240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Книга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подсказок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3573016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Критерии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оценки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37871" y="2564904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Творческий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процесс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03648" y="1556792"/>
            <a:ext cx="1050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0" action="ppaction://hlinksldjump"/>
              </a:rPr>
              <a:t>роли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15616" y="548680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10" action="ppaction://hlinksldjump"/>
              </a:rPr>
              <a:t>задание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916973" cy="7245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33344" y="404664"/>
            <a:ext cx="27703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МУЗЫКАНТЫ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725144"/>
            <a:ext cx="3816423" cy="1872707"/>
          </a:xfrm>
          <a:prstGeom prst="rect">
            <a:avLst/>
          </a:prstGeom>
          <a:noFill/>
        </p:spPr>
      </p:pic>
      <p:pic>
        <p:nvPicPr>
          <p:cNvPr id="15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717032"/>
            <a:ext cx="3816423" cy="1872707"/>
          </a:xfrm>
          <a:prstGeom prst="rect">
            <a:avLst/>
          </a:prstGeom>
          <a:noFill/>
        </p:spPr>
      </p:pic>
      <p:pic>
        <p:nvPicPr>
          <p:cNvPr id="17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708920"/>
            <a:ext cx="3816423" cy="1872707"/>
          </a:xfrm>
          <a:prstGeom prst="rect">
            <a:avLst/>
          </a:prstGeom>
          <a:noFill/>
        </p:spPr>
      </p:pic>
      <p:pic>
        <p:nvPicPr>
          <p:cNvPr id="18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700808"/>
            <a:ext cx="3816423" cy="1872707"/>
          </a:xfrm>
          <a:prstGeom prst="rect">
            <a:avLst/>
          </a:prstGeom>
          <a:noFill/>
        </p:spPr>
      </p:pic>
      <p:pic>
        <p:nvPicPr>
          <p:cNvPr id="19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692696"/>
            <a:ext cx="3816423" cy="1872707"/>
          </a:xfrm>
          <a:prstGeom prst="rect">
            <a:avLst/>
          </a:prstGeom>
          <a:noFill/>
        </p:spPr>
      </p:pic>
      <p:pic>
        <p:nvPicPr>
          <p:cNvPr id="20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4"/>
            <a:ext cx="3816423" cy="1872707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99992" y="3239110"/>
            <a:ext cx="43204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355976" y="1484784"/>
            <a:ext cx="43924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Какие цвета называются контрастными?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Найди пары контрастных цветов. Какой цвет является контрастным синему?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3. Найди 3 песни про этот цвет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4. Разгадай кроссворд о музыкальных инструментах.</a:t>
            </a:r>
            <a:endParaRPr kumimoji="0" lang="ru-RU" sz="19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5. Раскрась зарисовку гитары в этот цвет в программе </a:t>
            </a:r>
            <a:r>
              <a:rPr kumimoji="0" lang="en-US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Paint</a:t>
            </a:r>
            <a:r>
              <a:rPr kumimoji="0" lang="ru-RU" sz="1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Все ответы на задания размещайте на этой странице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5589240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Книга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подсказок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3573016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Критерии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оценки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37871" y="2564904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Творческий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процесс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03648" y="1556792"/>
            <a:ext cx="1050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роли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15616" y="548680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задание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" name="Стрелка вправо 35">
            <a:hlinkClick r:id="rId10" action="ppaction://hlinksldjump"/>
          </p:cNvPr>
          <p:cNvSpPr/>
          <p:nvPr/>
        </p:nvSpPr>
        <p:spPr>
          <a:xfrm>
            <a:off x="6948264" y="4725144"/>
            <a:ext cx="720080" cy="288032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916973" cy="7245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53828" y="404664"/>
            <a:ext cx="25294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ВСЕЗНАЙКИ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725144"/>
            <a:ext cx="3816423" cy="1872707"/>
          </a:xfrm>
          <a:prstGeom prst="rect">
            <a:avLst/>
          </a:prstGeom>
          <a:noFill/>
        </p:spPr>
      </p:pic>
      <p:pic>
        <p:nvPicPr>
          <p:cNvPr id="15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717032"/>
            <a:ext cx="3816423" cy="1872707"/>
          </a:xfrm>
          <a:prstGeom prst="rect">
            <a:avLst/>
          </a:prstGeom>
          <a:noFill/>
        </p:spPr>
      </p:pic>
      <p:pic>
        <p:nvPicPr>
          <p:cNvPr id="17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708920"/>
            <a:ext cx="3816423" cy="1872707"/>
          </a:xfrm>
          <a:prstGeom prst="rect">
            <a:avLst/>
          </a:prstGeom>
          <a:noFill/>
        </p:spPr>
      </p:pic>
      <p:pic>
        <p:nvPicPr>
          <p:cNvPr id="18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700808"/>
            <a:ext cx="3816423" cy="1872707"/>
          </a:xfrm>
          <a:prstGeom prst="rect">
            <a:avLst/>
          </a:prstGeom>
          <a:noFill/>
        </p:spPr>
      </p:pic>
      <p:pic>
        <p:nvPicPr>
          <p:cNvPr id="19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692696"/>
            <a:ext cx="3816423" cy="1872707"/>
          </a:xfrm>
          <a:prstGeom prst="rect">
            <a:avLst/>
          </a:prstGeom>
          <a:noFill/>
        </p:spPr>
      </p:pic>
      <p:pic>
        <p:nvPicPr>
          <p:cNvPr id="20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4"/>
            <a:ext cx="3816423" cy="1872707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99992" y="3239110"/>
            <a:ext cx="43204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27984" y="1268760"/>
            <a:ext cx="439248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1. Какие цвета называются ахроматическими?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2. Дайте определения всем элементам светотени и подпиши их на шаре.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3. Какие цвета нужно смешать, чтобы получился черный?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4. Найди видео как получить цвет охра. Какой цвет нужно добавить к черному, чтобы получить цвет охра?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5. Раскрась  солнце  в этот цвет в программе 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Paint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Все ответы на задания размещайте на этой странице </a:t>
            </a:r>
          </a:p>
          <a:p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5589240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Книга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подсказок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3573016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Критерии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оценки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37871" y="2564904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Творческий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процесс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03648" y="1556792"/>
            <a:ext cx="1050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роли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15616" y="548680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задание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" name="Стрелка вправо 35">
            <a:hlinkClick r:id="rId10" action="ppaction://hlinksldjump"/>
          </p:cNvPr>
          <p:cNvSpPr/>
          <p:nvPr/>
        </p:nvSpPr>
        <p:spPr>
          <a:xfrm>
            <a:off x="6444208" y="4941168"/>
            <a:ext cx="720080" cy="288032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916973" cy="7245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82358" y="404664"/>
            <a:ext cx="22723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ГРАМОТЕИ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725144"/>
            <a:ext cx="3816423" cy="1872707"/>
          </a:xfrm>
          <a:prstGeom prst="rect">
            <a:avLst/>
          </a:prstGeom>
          <a:noFill/>
        </p:spPr>
      </p:pic>
      <p:pic>
        <p:nvPicPr>
          <p:cNvPr id="15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717032"/>
            <a:ext cx="3816423" cy="1872707"/>
          </a:xfrm>
          <a:prstGeom prst="rect">
            <a:avLst/>
          </a:prstGeom>
          <a:noFill/>
        </p:spPr>
      </p:pic>
      <p:pic>
        <p:nvPicPr>
          <p:cNvPr id="17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708920"/>
            <a:ext cx="3816423" cy="1872707"/>
          </a:xfrm>
          <a:prstGeom prst="rect">
            <a:avLst/>
          </a:prstGeom>
          <a:noFill/>
        </p:spPr>
      </p:pic>
      <p:pic>
        <p:nvPicPr>
          <p:cNvPr id="18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700808"/>
            <a:ext cx="3816423" cy="1872707"/>
          </a:xfrm>
          <a:prstGeom prst="rect">
            <a:avLst/>
          </a:prstGeom>
          <a:noFill/>
        </p:spPr>
      </p:pic>
      <p:pic>
        <p:nvPicPr>
          <p:cNvPr id="19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692696"/>
            <a:ext cx="3816423" cy="1872707"/>
          </a:xfrm>
          <a:prstGeom prst="rect">
            <a:avLst/>
          </a:prstGeom>
          <a:noFill/>
        </p:spPr>
      </p:pic>
      <p:pic>
        <p:nvPicPr>
          <p:cNvPr id="20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4"/>
            <a:ext cx="3816423" cy="1872707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99992" y="3239110"/>
            <a:ext cx="43204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9992" y="1268760"/>
            <a:ext cx="432048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1. Какие цвета называют составными (вторичными)? Перечислите их.</a:t>
            </a:r>
          </a:p>
          <a:p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2. Прочитай текст и вставь в пропуски буквы. Подумай, о каком брате-краске забыл рассказать автор?</a:t>
            </a:r>
          </a:p>
          <a:p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3.Придумайте, чем занимался этот брат - краска и  вставьте эту историю в текст.</a:t>
            </a:r>
          </a:p>
          <a:p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4.Соотнесите картинки с их названиями.</a:t>
            </a:r>
          </a:p>
          <a:p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(красная шапочка, красная площадь, красная звезда)</a:t>
            </a:r>
          </a:p>
          <a:p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5.Раскрась  тюльпан  в этот цвет в программе  </a:t>
            </a:r>
            <a:r>
              <a:rPr lang="en-US" sz="1700" dirty="0" smtClean="0">
                <a:solidFill>
                  <a:srgbClr val="002060"/>
                </a:solidFill>
                <a:latin typeface="Comic Sans MS" pitchFamily="66" charset="0"/>
              </a:rPr>
              <a:t>Paint</a:t>
            </a:r>
            <a:r>
              <a:rPr lang="ru-RU" sz="17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Все ответы на задания размещайте на этой странице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59632" y="5589240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Книга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подсказок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99592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87624" y="3573016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Критерии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оценки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37871" y="2564904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Творческий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процесс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03648" y="1556792"/>
            <a:ext cx="1050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роли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15616" y="548680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задание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8" name="Стрелка вправо 37">
            <a:hlinkClick r:id="rId10" action="ppaction://hlinksldjump"/>
          </p:cNvPr>
          <p:cNvSpPr/>
          <p:nvPr/>
        </p:nvSpPr>
        <p:spPr>
          <a:xfrm>
            <a:off x="6588224" y="5301208"/>
            <a:ext cx="720080" cy="288032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916973" cy="7245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99814" y="404664"/>
            <a:ext cx="28374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СКАЗОЧНИКИ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725144"/>
            <a:ext cx="3816423" cy="1872707"/>
          </a:xfrm>
          <a:prstGeom prst="rect">
            <a:avLst/>
          </a:prstGeom>
          <a:noFill/>
        </p:spPr>
      </p:pic>
      <p:pic>
        <p:nvPicPr>
          <p:cNvPr id="15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717032"/>
            <a:ext cx="3816423" cy="1872707"/>
          </a:xfrm>
          <a:prstGeom prst="rect">
            <a:avLst/>
          </a:prstGeom>
          <a:noFill/>
        </p:spPr>
      </p:pic>
      <p:pic>
        <p:nvPicPr>
          <p:cNvPr id="17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708920"/>
            <a:ext cx="3816423" cy="1872707"/>
          </a:xfrm>
          <a:prstGeom prst="rect">
            <a:avLst/>
          </a:prstGeom>
          <a:noFill/>
        </p:spPr>
      </p:pic>
      <p:pic>
        <p:nvPicPr>
          <p:cNvPr id="18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700808"/>
            <a:ext cx="3816423" cy="1872707"/>
          </a:xfrm>
          <a:prstGeom prst="rect">
            <a:avLst/>
          </a:prstGeom>
          <a:noFill/>
        </p:spPr>
      </p:pic>
      <p:pic>
        <p:nvPicPr>
          <p:cNvPr id="19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692696"/>
            <a:ext cx="3816423" cy="1872707"/>
          </a:xfrm>
          <a:prstGeom prst="rect">
            <a:avLst/>
          </a:prstGeom>
          <a:noFill/>
        </p:spPr>
      </p:pic>
      <p:pic>
        <p:nvPicPr>
          <p:cNvPr id="20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4"/>
            <a:ext cx="3816423" cy="1872707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4499992" y="3239110"/>
            <a:ext cx="43204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1340768"/>
            <a:ext cx="4032448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1. Какие цвета называют хроматическими?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2. Распредели цвета на группы: ахроматические и хроматические.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3. Найди 3 картинки - клипарта с героями сказок или мультфильмов в этом цвете.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4. Найдите сказку про этот цвет. </a:t>
            </a:r>
          </a:p>
          <a:p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5. Раскрасьте колокольчик в этот цвет в программе  </a:t>
            </a:r>
            <a:r>
              <a:rPr lang="en-US" sz="1900" dirty="0" smtClean="0">
                <a:solidFill>
                  <a:srgbClr val="002060"/>
                </a:solidFill>
                <a:latin typeface="Comic Sans MS" pitchFamily="66" charset="0"/>
              </a:rPr>
              <a:t>Paint</a:t>
            </a:r>
            <a:r>
              <a:rPr lang="ru-RU" sz="19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Все ответы на задания размещайте на этой странице </a:t>
            </a:r>
          </a:p>
          <a:p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5589240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Книга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подсказок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3573016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Критерии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оценки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37871" y="2564904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Творческий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процесс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03648" y="1556792"/>
            <a:ext cx="1050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роли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15616" y="548680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задание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" name="Стрелка вправо 35">
            <a:hlinkClick r:id="rId10" action="ppaction://hlinksldjump"/>
          </p:cNvPr>
          <p:cNvSpPr/>
          <p:nvPr/>
        </p:nvSpPr>
        <p:spPr>
          <a:xfrm>
            <a:off x="8100392" y="4869160"/>
            <a:ext cx="720080" cy="288032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РГАНИЗАТОР\Desktop\квест\0011-00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263427"/>
          </a:xfrm>
          <a:prstGeom prst="rect">
            <a:avLst/>
          </a:prstGeom>
          <a:noFill/>
        </p:spPr>
      </p:pic>
      <p:pic>
        <p:nvPicPr>
          <p:cNvPr id="1028" name="Picture 4" descr="E:\ОРГАНИЗАТОР\Desktop\квест\Scrolled_Paper_PNG_Clip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0"/>
            <a:ext cx="5916973" cy="72454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70411" y="404664"/>
            <a:ext cx="2696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ХУДОЖНИКИ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4725144"/>
            <a:ext cx="3816423" cy="1872707"/>
          </a:xfrm>
          <a:prstGeom prst="rect">
            <a:avLst/>
          </a:prstGeom>
          <a:noFill/>
        </p:spPr>
      </p:pic>
      <p:pic>
        <p:nvPicPr>
          <p:cNvPr id="15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3717032"/>
            <a:ext cx="3816423" cy="1872707"/>
          </a:xfrm>
          <a:prstGeom prst="rect">
            <a:avLst/>
          </a:prstGeom>
          <a:noFill/>
        </p:spPr>
      </p:pic>
      <p:pic>
        <p:nvPicPr>
          <p:cNvPr id="17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2708920"/>
            <a:ext cx="3816423" cy="1872707"/>
          </a:xfrm>
          <a:prstGeom prst="rect">
            <a:avLst/>
          </a:prstGeom>
          <a:noFill/>
        </p:spPr>
      </p:pic>
      <p:pic>
        <p:nvPicPr>
          <p:cNvPr id="18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1700808"/>
            <a:ext cx="3816423" cy="1872707"/>
          </a:xfrm>
          <a:prstGeom prst="rect">
            <a:avLst/>
          </a:prstGeom>
          <a:noFill/>
        </p:spPr>
      </p:pic>
      <p:pic>
        <p:nvPicPr>
          <p:cNvPr id="19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692696"/>
            <a:ext cx="3816423" cy="1872707"/>
          </a:xfrm>
          <a:prstGeom prst="rect">
            <a:avLst/>
          </a:prstGeom>
          <a:noFill/>
        </p:spPr>
      </p:pic>
      <p:pic>
        <p:nvPicPr>
          <p:cNvPr id="20" name="Picture 2" descr="E:\ОРГАНИЗАТОР\Desktop\квест\39435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387424"/>
            <a:ext cx="3816423" cy="1872707"/>
          </a:xfrm>
          <a:prstGeom prst="rect">
            <a:avLst/>
          </a:prstGeom>
          <a:noFill/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796136" y="3140968"/>
            <a:ext cx="43204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9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99992" y="1268760"/>
            <a:ext cx="4392488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1. Какие цвета называют основными(первичными)? Перечислите их.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2. Какие цвета можно получить, смешивая основные? Найди схему смешивания основных цветов.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3.Соотнеси картину и её название. Какой цвет в этих названиях является основным.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4.Найдите 3 песни про этот цвет.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5. Раскрасьте тучу в этот цвет в программе 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Paint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Все ответы на задания размещайте на этой странице </a:t>
            </a:r>
          </a:p>
          <a:p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59632" y="5589240"/>
            <a:ext cx="1447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Книга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5" action="ppaction://hlinksldjump"/>
              </a:rPr>
              <a:t>подсказок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9592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6" action="ppaction://hlinksldjump"/>
              </a:rPr>
              <a:t>Заключение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87624" y="3573016"/>
            <a:ext cx="14863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Критерии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7" action="ppaction://hlinksldjump"/>
              </a:rPr>
              <a:t>оценки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03648" y="1556792"/>
            <a:ext cx="10502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роли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37871" y="2564904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Творческий 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9" action="ppaction://hlinksldjump"/>
              </a:rPr>
              <a:t>процесс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15616" y="548680"/>
            <a:ext cx="15824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  <a:hlinkClick r:id="rId8" action="ppaction://hlinksldjump"/>
              </a:rPr>
              <a:t>задание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6" name="Стрелка вправо 35">
            <a:hlinkClick r:id="rId10" action="ppaction://hlinksldjump"/>
          </p:cNvPr>
          <p:cNvSpPr/>
          <p:nvPr/>
        </p:nvSpPr>
        <p:spPr>
          <a:xfrm>
            <a:off x="6516216" y="4941168"/>
            <a:ext cx="720080" cy="288032"/>
          </a:xfrm>
          <a:prstGeom prst="right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1705</Words>
  <Application>Microsoft Office PowerPoint</Application>
  <PresentationFormat>Экран (4:3)</PresentationFormat>
  <Paragraphs>360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Организатор</dc:creator>
  <cp:lastModifiedBy>Организатор</cp:lastModifiedBy>
  <cp:revision>47</cp:revision>
  <dcterms:created xsi:type="dcterms:W3CDTF">2016-11-24T13:32:24Z</dcterms:created>
  <dcterms:modified xsi:type="dcterms:W3CDTF">2016-12-08T09:54:44Z</dcterms:modified>
</cp:coreProperties>
</file>