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8F28-7E76-4811-B3EB-EC56E8BE1A6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8010-C464-4C36-B409-DE82430D1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8F28-7E76-4811-B3EB-EC56E8BE1A6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8010-C464-4C36-B409-DE82430D1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8F28-7E76-4811-B3EB-EC56E8BE1A6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8010-C464-4C36-B409-DE82430D1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8F28-7E76-4811-B3EB-EC56E8BE1A6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8010-C464-4C36-B409-DE82430D1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8F28-7E76-4811-B3EB-EC56E8BE1A6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8010-C464-4C36-B409-DE82430D1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8F28-7E76-4811-B3EB-EC56E8BE1A6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8010-C464-4C36-B409-DE82430D1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8F28-7E76-4811-B3EB-EC56E8BE1A6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8010-C464-4C36-B409-DE82430D1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8F28-7E76-4811-B3EB-EC56E8BE1A6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8010-C464-4C36-B409-DE82430D1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8F28-7E76-4811-B3EB-EC56E8BE1A6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8010-C464-4C36-B409-DE82430D1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8F28-7E76-4811-B3EB-EC56E8BE1A6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8010-C464-4C36-B409-DE82430D1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8F28-7E76-4811-B3EB-EC56E8BE1A6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8010-C464-4C36-B409-DE82430D1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48F28-7E76-4811-B3EB-EC56E8BE1A6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A8010-C464-4C36-B409-DE82430D1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8.xml"/><Relationship Id="rId5" Type="http://schemas.openxmlformats.org/officeDocument/2006/relationships/slide" Target="slide4.xml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9.xml"/><Relationship Id="rId4" Type="http://schemas.openxmlformats.org/officeDocument/2006/relationships/image" Target="../media/image3.png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9.xml"/><Relationship Id="rId4" Type="http://schemas.openxmlformats.org/officeDocument/2006/relationships/image" Target="../media/image3.png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9.xml"/><Relationship Id="rId4" Type="http://schemas.openxmlformats.org/officeDocument/2006/relationships/image" Target="../media/image3.png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9.xml"/><Relationship Id="rId10" Type="http://schemas.openxmlformats.org/officeDocument/2006/relationships/slide" Target="slide10.xml"/><Relationship Id="rId4" Type="http://schemas.openxmlformats.org/officeDocument/2006/relationships/image" Target="../media/image3.pn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andex.ru/search/?text=&#1096;&#1088;&#1080;&#1092;&#1090;-&#1101;&#1090;&#1086;&amp;lr=213&amp;clid=9582" TargetMode="External"/><Relationship Id="rId13" Type="http://schemas.openxmlformats.org/officeDocument/2006/relationships/hyperlink" Target="https://yandex.ru/images/search?text=%20&#1073;&#1091;&#1082;&#1074;&#1080;&#1094;&#1099;&amp;lr=213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yandex.ru/images/search?text=&#1080;&#1079;%20&#1095;&#1077;&#1075;&#1086;%20&#1089;&#1086;&#1089;&#1090;&#1086;&#1080;&#1090;%20&#1082;&#1085;&#1080;&#1075;&#1072;&amp;lr=213" TargetMode="External"/><Relationship Id="rId12" Type="http://schemas.openxmlformats.org/officeDocument/2006/relationships/hyperlink" Target="http://flaminguru.ru/poslya.htm" TargetMode="External"/><Relationship Id="rId2" Type="http://schemas.openxmlformats.org/officeDocument/2006/relationships/image" Target="../media/image5.png"/><Relationship Id="rId1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google.com/site/vediceskijizvod/home/-prilozenia/bibliografia/knigopecatanie-na-rusi-nemnogo-istorii" TargetMode="External"/><Relationship Id="rId11" Type="http://schemas.openxmlformats.org/officeDocument/2006/relationships/hyperlink" Target="https://ru.wikipedia.org/wiki/&#1048;&#1083;&#1083;&#1102;&#1089;&#1090;&#1088;&#1072;&#1094;&#1080;&#1103;" TargetMode="External"/><Relationship Id="rId5" Type="http://schemas.openxmlformats.org/officeDocument/2006/relationships/hyperlink" Target="https://ru.wikipedia.org/wiki/&#1050;&#1085;&#1080;&#1075;&#1072;" TargetMode="External"/><Relationship Id="rId15" Type="http://schemas.openxmlformats.org/officeDocument/2006/relationships/image" Target="../media/image2.png"/><Relationship Id="rId10" Type="http://schemas.openxmlformats.org/officeDocument/2006/relationships/hyperlink" Target="https://yandex.ru/images/search?text=&#1089;&#1090;&#1080;&#1083;&#1080;%20&#1086;&#1092;&#1086;&#1088;&#1084;&#1083;&#1077;&#1085;&#1080;&#1103;%20&#1073;&#1091;&#1082;&#1074;&#1080;&#1094;&#1099;&amp;lr=213" TargetMode="External"/><Relationship Id="rId4" Type="http://schemas.openxmlformats.org/officeDocument/2006/relationships/hyperlink" Target="http://www.pravzhurnal.ru/Preobrazhenie/Azi_pravoslaviya/kak-chem-i-na-chem-pisali-v-drevney-rusi.html" TargetMode="External"/><Relationship Id="rId9" Type="http://schemas.openxmlformats.org/officeDocument/2006/relationships/hyperlink" Target="https://www.yandex.ru/search/?text=&#1073;&#1091;&#1082;&#1074;&#1080;&#1094;&#1072;-&#1101;&#1090;&#1086;&amp;lr=213&amp;clid=9582" TargetMode="External"/><Relationship Id="rId14" Type="http://schemas.openxmlformats.org/officeDocument/2006/relationships/hyperlink" Target="https://yandex.ru/images/search?text=&#1086;&#1073;&#1083;&#1086;&#1078;&#1082;&#1072;%20&#1089;&#1074;&#1086;&#1080;&#1084;&#1080;%20&#1088;&#1091;&#1082;&#1072;&#1084;&#1080;&amp;lr=21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ОРГАНИЗАТОР\Desktop\besplatnaya-ramka-dlya-fotoshopa-gnomik-iz-skazki-1024x7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2"/>
            <a:ext cx="9144000" cy="68557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684584" y="188640"/>
            <a:ext cx="714282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Веб-к</a:t>
            </a:r>
            <a:r>
              <a:rPr lang="ru-RU" sz="28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вест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«ТВОРЧЕСКАЯ МАСТЕРСКАЯ»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51520" y="1480428"/>
            <a:ext cx="576064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2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Веб-квест</a:t>
            </a:r>
            <a:r>
              <a:rPr kumimoji="0" lang="ru-RU" sz="22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подготовлен для работы учащихся 5 классов над темой </a:t>
            </a:r>
            <a:r>
              <a:rPr kumimoji="0" lang="ru-RU" sz="22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«Буквица" </a:t>
            </a:r>
            <a:r>
              <a:rPr kumimoji="0" lang="ru-RU" sz="22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предмету изобразительное искусство (УМК С.П.Ломов.)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2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реализации: работа в группах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2-7 человек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2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 реализации: 1 урок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Cyr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E:\ОРГАНИЗАТОР\Desktop\мастер класс\56f2eea0d88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411688"/>
            <a:ext cx="9865096" cy="7513096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95715"/>
          <a:ext cx="9144000" cy="60622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59632"/>
                <a:gridCol w="2016224"/>
                <a:gridCol w="2088232"/>
                <a:gridCol w="1929723"/>
                <a:gridCol w="1850189"/>
              </a:tblGrid>
              <a:tr h="82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192" marR="251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балл</a:t>
                      </a:r>
                      <a:endParaRPr lang="ru-RU" sz="10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192" marR="251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балла</a:t>
                      </a:r>
                      <a:endParaRPr lang="ru-RU" sz="10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192" marR="251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балла</a:t>
                      </a:r>
                      <a:endParaRPr lang="ru-RU" sz="10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192" marR="251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балл</a:t>
                      </a:r>
                      <a:endParaRPr lang="ru-RU" sz="1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192" marR="25192" marT="0" marB="0"/>
                </a:tc>
              </a:tr>
              <a:tr h="1662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Понимание задания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1-4 балла</a:t>
                      </a:r>
                      <a:endParaRPr lang="ru-RU" sz="12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192" marR="25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Работа демонстрирует точное понимание задания. Учащиеся хорошо усвоили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понятия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темы Буквица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показывают отличные знания по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межпредметным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связям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192" marR="25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Работа демонстрирует понимание задания. Учащиеся не совсем усвоили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понятие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темы Буквица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показывают хорошие  знания по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межпредметным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связям.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192" marR="25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Работа демонстрирует не полное понимание задания. Учащиеся удовлетворительно усвоили понятие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темы Буквица,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частично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показывают знания по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межпредметным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связям.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192" marR="25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Работа демонстрирует полное не понимание задания. Учащиеся не усвоили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понятие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темы Буквица,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показывают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межпредметным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связям.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192" marR="25192" marT="0" marB="0"/>
                </a:tc>
              </a:tr>
              <a:tr h="2169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Сотрудничество в группе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1-4 балла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192" marR="25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Отличная работа, полное взаимопонимание в и взаимопомощь в команде, безоговорочное соблюдение согласованных сроков.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192" marR="25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Хорошая организация работы группового взаимодействия в группе, все учащиеся принимают участие в работе команды, есть нарушения сроков выполнения работы.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Каждый выполняет возложенные на него задачи.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192" marR="25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Сотрудничество осуществляется не в полной мере, не все участвуют в совместной работе, не одинаков личный вклад, не все шаги осуществляются в срок.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192" marR="25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Отсутствие сотрудничества. Отдельные учащиеся группы не участвуют в реализации всех аспектов работы.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Нарушается график выполнения работы.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192" marR="25192" marT="0" marB="0"/>
                </a:tc>
              </a:tr>
              <a:tr h="2034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Публичная защита работы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1-4 балла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192" marR="25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Докладчики демонстрируют эрудицию, отражают межпредметные связи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Докладчики убедительно и полно отвечают на вопросы, дружелюбно держатся, стремятся использовать ответы для успешного раскрытия темы.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192" marR="25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Докладчики грамотно излагают материал, но не показывают достаточно глубоких знаний</a:t>
                      </a:r>
                      <a:b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Докладчик не на все вопросы может найти убедительные ответы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192" marR="25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Докладчики  излагают материал, нарушая логику повествования, не показывают достаточно глубоких знаний</a:t>
                      </a:r>
                      <a:b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Докладчик не может ответить на вопросы, при ответах теряется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192" marR="251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Докладчики обнаруживают полное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невладение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материалом</a:t>
                      </a:r>
                      <a:b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Докладчик не может ответить на вопросы или при ответах ведет себя агрессивно, некорректно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192" marR="25192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23728" y="0"/>
            <a:ext cx="52020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Критерии оценки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ОРГАНИЗАТОР\Desktop\besplatnaya-ramka-dlya-fotoshopa-gnomik-iz-skazki-1024x7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2"/>
            <a:ext cx="9144000" cy="6855718"/>
          </a:xfrm>
          <a:prstGeom prst="rect">
            <a:avLst/>
          </a:prstGeom>
          <a:noFill/>
        </p:spPr>
      </p:pic>
      <p:pic>
        <p:nvPicPr>
          <p:cNvPr id="2051" name="Picture 3" descr="E:\ОРГАНИЗАТОР\Desktop\book_open_light_shine_out_400_clr_90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419548" cy="1076699"/>
          </a:xfrm>
          <a:prstGeom prst="rect">
            <a:avLst/>
          </a:prstGeom>
          <a:noFill/>
        </p:spPr>
      </p:pic>
      <p:pic>
        <p:nvPicPr>
          <p:cNvPr id="10" name="Picture 3" descr="E:\ОРГАНИЗАТОР\Desktop\book_open_light_shine_out_400_clr_90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836712"/>
            <a:ext cx="2419548" cy="1076699"/>
          </a:xfrm>
          <a:prstGeom prst="rect">
            <a:avLst/>
          </a:prstGeom>
          <a:noFill/>
        </p:spPr>
      </p:pic>
      <p:pic>
        <p:nvPicPr>
          <p:cNvPr id="12" name="Picture 3" descr="E:\ОРГАНИЗАТОР\Desktop\book_open_light_shine_out_400_clr_90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628800"/>
            <a:ext cx="2419548" cy="1076699"/>
          </a:xfrm>
          <a:prstGeom prst="rect">
            <a:avLst/>
          </a:prstGeom>
          <a:noFill/>
        </p:spPr>
      </p:pic>
      <p:pic>
        <p:nvPicPr>
          <p:cNvPr id="13" name="Picture 3" descr="E:\ОРГАНИЗАТОР\Desktop\book_open_light_shine_out_400_clr_90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420888"/>
            <a:ext cx="2419548" cy="1076699"/>
          </a:xfrm>
          <a:prstGeom prst="rect">
            <a:avLst/>
          </a:prstGeom>
          <a:noFill/>
        </p:spPr>
      </p:pic>
      <p:pic>
        <p:nvPicPr>
          <p:cNvPr id="2055" name="Picture 7" descr="E:\ОРГАНИЗАТОР\Desktop\579f9f667c7c91564786a86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691680" y="5373216"/>
            <a:ext cx="1656184" cy="115374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876256" y="260648"/>
            <a:ext cx="17202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задание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76256" y="1052736"/>
            <a:ext cx="17202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роли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76256" y="1916832"/>
            <a:ext cx="17202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оценка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04248" y="2708920"/>
            <a:ext cx="17202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заключение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75656" y="6093296"/>
            <a:ext cx="21602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OldCyr" pitchFamily="34" charset="0"/>
                <a:hlinkClick r:id="rId9" action="ppaction://hlinksldjump"/>
              </a:rPr>
              <a:t>Сундук подсказок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OldCyr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0"/>
            <a:ext cx="5796136" cy="48474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Здравствуйте, ребята!</a:t>
            </a:r>
          </a:p>
          <a:p>
            <a:pPr algn="ctr"/>
            <a:r>
              <a:rPr lang="ru-RU" sz="19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 пожаловать в </a:t>
            </a:r>
          </a:p>
          <a:p>
            <a:pPr algn="ctr"/>
            <a:r>
              <a:rPr lang="ru-RU" sz="19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ТВОРЧЕСКУЮ МАСТЕРСКУЮ!</a:t>
            </a:r>
          </a:p>
          <a:p>
            <a:pPr algn="ctr"/>
            <a:r>
              <a:rPr lang="ru-RU" sz="19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вы познакомитесь с </a:t>
            </a:r>
          </a:p>
          <a:p>
            <a:pPr algn="ctr"/>
            <a:r>
              <a:rPr lang="ru-RU" sz="19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замечательными детскими стихами, узнаете много  нового, что спрятано в обычной книге, а также поможете Старичку- боровичку восстановить</a:t>
            </a:r>
          </a:p>
          <a:p>
            <a:pPr algn="ctr"/>
            <a:r>
              <a:rPr lang="ru-RU" sz="19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СБОРНИК СТИХОВ ДЛЯ ДЕТЕЙ!</a:t>
            </a:r>
          </a:p>
          <a:p>
            <a:pPr algn="ctr"/>
            <a:r>
              <a:rPr lang="ru-RU" sz="19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Помните, что в трудной ситуации вы всегда можете воспользоваться подсказками Старичка-боровичка, которые он спрятал в своём сундуке.</a:t>
            </a:r>
          </a:p>
          <a:p>
            <a:pPr algn="ctr"/>
            <a:endParaRPr lang="ru-RU" sz="1900" b="1" dirty="0" smtClean="0">
              <a:ln w="10541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ваша работа была более интересной и продуктивной предлагаю вам выбрать наиболее понравившуюся </a:t>
            </a:r>
            <a:r>
              <a:rPr lang="ru-RU" sz="19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РОЛЬ</a:t>
            </a:r>
            <a:r>
              <a:rPr lang="ru-RU" sz="19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себя.</a:t>
            </a:r>
          </a:p>
          <a:p>
            <a:pPr algn="ctr"/>
            <a:r>
              <a:rPr lang="ru-RU" sz="1900" b="1" dirty="0" smtClean="0">
                <a:ln w="10541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Удачи вам, друзья!</a:t>
            </a:r>
          </a:p>
        </p:txBody>
      </p:sp>
      <p:pic>
        <p:nvPicPr>
          <p:cNvPr id="24" name="Picture 7" descr="E:\ОРГАНИЗАТОР\Desktop\579f9f667c7c91564786a86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580112" y="3356992"/>
            <a:ext cx="648072" cy="451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ОРГАНИЗАТОР\Desktop\besplatnaya-ramka-dlya-fotoshopa-gnomik-iz-skazki-1024x7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2"/>
            <a:ext cx="9144000" cy="6855718"/>
          </a:xfrm>
          <a:prstGeom prst="rect">
            <a:avLst/>
          </a:prstGeom>
          <a:noFill/>
        </p:spPr>
      </p:pic>
      <p:pic>
        <p:nvPicPr>
          <p:cNvPr id="2051" name="Picture 3" descr="E:\ОРГАНИЗАТОР\Desktop\book_open_light_shine_out_400_clr_90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419548" cy="1076699"/>
          </a:xfrm>
          <a:prstGeom prst="rect">
            <a:avLst/>
          </a:prstGeom>
          <a:noFill/>
        </p:spPr>
      </p:pic>
      <p:pic>
        <p:nvPicPr>
          <p:cNvPr id="10" name="Picture 3" descr="E:\ОРГАНИЗАТОР\Desktop\book_open_light_shine_out_400_clr_90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836712"/>
            <a:ext cx="2419548" cy="1076699"/>
          </a:xfrm>
          <a:prstGeom prst="rect">
            <a:avLst/>
          </a:prstGeom>
          <a:noFill/>
        </p:spPr>
      </p:pic>
      <p:pic>
        <p:nvPicPr>
          <p:cNvPr id="12" name="Picture 3" descr="E:\ОРГАНИЗАТОР\Desktop\book_open_light_shine_out_400_clr_90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628800"/>
            <a:ext cx="2419548" cy="1076699"/>
          </a:xfrm>
          <a:prstGeom prst="rect">
            <a:avLst/>
          </a:prstGeom>
          <a:noFill/>
        </p:spPr>
      </p:pic>
      <p:pic>
        <p:nvPicPr>
          <p:cNvPr id="13" name="Picture 3" descr="E:\ОРГАНИЗАТОР\Desktop\book_open_light_shine_out_400_clr_90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420888"/>
            <a:ext cx="2419548" cy="1076699"/>
          </a:xfrm>
          <a:prstGeom prst="rect">
            <a:avLst/>
          </a:prstGeom>
          <a:noFill/>
        </p:spPr>
      </p:pic>
      <p:pic>
        <p:nvPicPr>
          <p:cNvPr id="2055" name="Picture 7" descr="E:\ОРГАНИЗАТОР\Desktop\579f9f667c7c91564786a86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03648" y="5373216"/>
            <a:ext cx="1656184" cy="115374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51520" y="0"/>
            <a:ext cx="5544616" cy="19697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ХУДОЖНИКИ-графики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Ваша задача создать </a:t>
            </a: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страничку </a:t>
            </a:r>
            <a:endParaRPr lang="ru-RU" sz="2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«</a:t>
            </a:r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знаете ли Вы, что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….»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выполнении заданий используются чернила и перья, Интернет.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1700808"/>
            <a:ext cx="5400600" cy="19697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ХУДОЖНИКИ-иллюстраторы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Ваша задача восстановить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буквицы и иллюстрации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стихотворений сборника.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работе используют различные графические материалы, Интернет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3429000"/>
            <a:ext cx="5400600" cy="18466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ХУДОЖНИКИ-оформители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Ваша задача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выполнить дизайн обложки сборника детских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стихотворений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При работе используются  декоративные  материалы, Интернет.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87624" y="6093296"/>
            <a:ext cx="21602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OldCyr" pitchFamily="34" charset="0"/>
                <a:hlinkClick r:id="rId8" action="ppaction://hlinksldjump"/>
              </a:rPr>
              <a:t>Сундук подсказок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OldCyr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76256" y="260648"/>
            <a:ext cx="17202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задание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76256" y="1052736"/>
            <a:ext cx="17202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роли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804248" y="2708920"/>
            <a:ext cx="17202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заключение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876256" y="1916832"/>
            <a:ext cx="17202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оценка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ОРГАНИЗАТОР\Desktop\besplatnaya-ramka-dlya-fotoshopa-gnomik-iz-skazki-1024x7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2"/>
            <a:ext cx="9144000" cy="6855718"/>
          </a:xfrm>
          <a:prstGeom prst="rect">
            <a:avLst/>
          </a:prstGeom>
          <a:noFill/>
        </p:spPr>
      </p:pic>
      <p:pic>
        <p:nvPicPr>
          <p:cNvPr id="2051" name="Picture 3" descr="E:\ОРГАНИЗАТОР\Desktop\book_open_light_shine_out_400_clr_90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419548" cy="1076699"/>
          </a:xfrm>
          <a:prstGeom prst="rect">
            <a:avLst/>
          </a:prstGeom>
          <a:noFill/>
        </p:spPr>
      </p:pic>
      <p:pic>
        <p:nvPicPr>
          <p:cNvPr id="10" name="Picture 3" descr="E:\ОРГАНИЗАТОР\Desktop\book_open_light_shine_out_400_clr_90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836712"/>
            <a:ext cx="2419548" cy="1076699"/>
          </a:xfrm>
          <a:prstGeom prst="rect">
            <a:avLst/>
          </a:prstGeom>
          <a:noFill/>
        </p:spPr>
      </p:pic>
      <p:pic>
        <p:nvPicPr>
          <p:cNvPr id="12" name="Picture 3" descr="E:\ОРГАНИЗАТОР\Desktop\book_open_light_shine_out_400_clr_90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628800"/>
            <a:ext cx="2419548" cy="1076699"/>
          </a:xfrm>
          <a:prstGeom prst="rect">
            <a:avLst/>
          </a:prstGeom>
          <a:noFill/>
        </p:spPr>
      </p:pic>
      <p:pic>
        <p:nvPicPr>
          <p:cNvPr id="13" name="Picture 3" descr="E:\ОРГАНИЗАТОР\Desktop\book_open_light_shine_out_400_clr_90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420888"/>
            <a:ext cx="2419548" cy="1076699"/>
          </a:xfrm>
          <a:prstGeom prst="rect">
            <a:avLst/>
          </a:prstGeom>
          <a:noFill/>
        </p:spPr>
      </p:pic>
      <p:pic>
        <p:nvPicPr>
          <p:cNvPr id="2055" name="Picture 7" descr="E:\ОРГАНИЗАТОР\Desktop\579f9f667c7c91564786a86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03648" y="5445224"/>
            <a:ext cx="1656184" cy="115374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79512" y="188640"/>
            <a:ext cx="5760640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ХУДОЖНИКИ-графики </a:t>
            </a:r>
          </a:p>
          <a:p>
            <a:pPr>
              <a:buFont typeface="Wingdings" pitchFamily="2" charset="2"/>
              <a:buChar char="v"/>
            </a:pPr>
            <a:r>
              <a:rPr lang="ru-RU" sz="2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Ваша задача создать </a:t>
            </a:r>
            <a:r>
              <a:rPr lang="ru-RU" sz="2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страничку </a:t>
            </a:r>
            <a:endParaRPr lang="ru-RU" sz="2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«</a:t>
            </a:r>
            <a:r>
              <a:rPr lang="ru-RU" sz="2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знаете ли Вы, что</a:t>
            </a:r>
            <a:r>
              <a:rPr lang="ru-RU" sz="2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….»</a:t>
            </a:r>
            <a:r>
              <a:rPr lang="ru-RU" sz="2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создания странички присаживайтесь за стол №1.</a:t>
            </a:r>
          </a:p>
          <a:p>
            <a:pPr algn="ctr"/>
            <a:r>
              <a:rPr lang="ru-RU" sz="22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столе  вы найдете свертки в которых нужно дописать текст и выполнить различные задания. </a:t>
            </a:r>
          </a:p>
          <a:p>
            <a:r>
              <a:rPr lang="ru-RU" sz="22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не забывайте про </a:t>
            </a:r>
            <a:r>
              <a:rPr lang="ru-RU" sz="2000" b="1" i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СУНДУК ПОДСКАЗОК</a:t>
            </a:r>
            <a:r>
              <a:rPr lang="ru-RU" sz="22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возможно именно там вы найдете</a:t>
            </a:r>
          </a:p>
          <a:p>
            <a:r>
              <a:rPr lang="ru-RU" sz="22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ответ на данную задачу….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OldCyr" pitchFamily="34" charset="0"/>
              <a:cs typeface="Times New Roman" pitchFamily="18" charset="0"/>
            </a:endParaRPr>
          </a:p>
          <a:p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95313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87624" y="6457890"/>
            <a:ext cx="21602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OldCyr" pitchFamily="34" charset="0"/>
                <a:hlinkClick r:id="rId5" action="ppaction://hlinksldjump"/>
              </a:rPr>
              <a:t>Сундук подсказок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OldCyr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76256" y="260648"/>
            <a:ext cx="17202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задание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76256" y="1052736"/>
            <a:ext cx="17202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роли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76256" y="1916832"/>
            <a:ext cx="17202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оценка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04248" y="2708920"/>
            <a:ext cx="17202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заключение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ОРГАНИЗАТОР\Desktop\besplatnaya-ramka-dlya-fotoshopa-gnomik-iz-skazki-1024x7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2"/>
            <a:ext cx="9144000" cy="6855718"/>
          </a:xfrm>
          <a:prstGeom prst="rect">
            <a:avLst/>
          </a:prstGeom>
          <a:noFill/>
        </p:spPr>
      </p:pic>
      <p:pic>
        <p:nvPicPr>
          <p:cNvPr id="2051" name="Picture 3" descr="E:\ОРГАНИЗАТОР\Desktop\book_open_light_shine_out_400_clr_90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419548" cy="1076699"/>
          </a:xfrm>
          <a:prstGeom prst="rect">
            <a:avLst/>
          </a:prstGeom>
          <a:noFill/>
        </p:spPr>
      </p:pic>
      <p:pic>
        <p:nvPicPr>
          <p:cNvPr id="10" name="Picture 3" descr="E:\ОРГАНИЗАТОР\Desktop\book_open_light_shine_out_400_clr_90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836712"/>
            <a:ext cx="2419548" cy="1076699"/>
          </a:xfrm>
          <a:prstGeom prst="rect">
            <a:avLst/>
          </a:prstGeom>
          <a:noFill/>
        </p:spPr>
      </p:pic>
      <p:pic>
        <p:nvPicPr>
          <p:cNvPr id="12" name="Picture 3" descr="E:\ОРГАНИЗАТОР\Desktop\book_open_light_shine_out_400_clr_90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628800"/>
            <a:ext cx="2419548" cy="1076699"/>
          </a:xfrm>
          <a:prstGeom prst="rect">
            <a:avLst/>
          </a:prstGeom>
          <a:noFill/>
        </p:spPr>
      </p:pic>
      <p:pic>
        <p:nvPicPr>
          <p:cNvPr id="13" name="Picture 3" descr="E:\ОРГАНИЗАТОР\Desktop\book_open_light_shine_out_400_clr_90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420888"/>
            <a:ext cx="2419548" cy="1076699"/>
          </a:xfrm>
          <a:prstGeom prst="rect">
            <a:avLst/>
          </a:prstGeom>
          <a:noFill/>
        </p:spPr>
      </p:pic>
      <p:pic>
        <p:nvPicPr>
          <p:cNvPr id="2055" name="Picture 7" descr="E:\ОРГАНИЗАТОР\Desktop\579f9f667c7c91564786a86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03648" y="5445224"/>
            <a:ext cx="1656184" cy="115374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79512" y="1196752"/>
            <a:ext cx="5616624" cy="43088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Пройдите за стол №2. Ответьте на вопросы: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такое буквица?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иллюстрация?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пословицу или поговорку про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 и продиктуйте её Художникам-графикам.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Выполните недостающие зарисовки буквицы и иллюстрации на страницах сборника.</a:t>
            </a:r>
          </a:p>
          <a:p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не забывайте про </a:t>
            </a:r>
            <a:r>
              <a:rPr lang="ru-RU" sz="2000" b="1" i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СУНДУК ПОДСКАЗОК</a:t>
            </a: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возможно именно там вы найдете ответ на данную задачу….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OldCyr" pitchFamily="34" charset="0"/>
              <a:cs typeface="Times New Roman" pitchFamily="18" charset="0"/>
            </a:endParaRPr>
          </a:p>
          <a:p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95313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0"/>
            <a:ext cx="5184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ХУДОЖНИКИ-иллюстраторы</a:t>
            </a:r>
          </a:p>
          <a:p>
            <a:pPr algn="ctr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Ваша задача восстановить буквицы и иллюстрации стихотворений сборника.</a:t>
            </a:r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87624" y="6093296"/>
            <a:ext cx="21602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OldCyr" pitchFamily="34" charset="0"/>
                <a:hlinkClick r:id="rId5" action="ppaction://hlinksldjump"/>
              </a:rPr>
              <a:t>Сундук подсказок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OldCyr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76256" y="260648"/>
            <a:ext cx="17202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задание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76256" y="1052736"/>
            <a:ext cx="17202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роли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76256" y="1916832"/>
            <a:ext cx="17202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оценка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04248" y="2708920"/>
            <a:ext cx="17202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заключение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ОРГАНИЗАТОР\Desktop\besplatnaya-ramka-dlya-fotoshopa-gnomik-iz-skazki-1024x7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2"/>
            <a:ext cx="9144000" cy="6855718"/>
          </a:xfrm>
          <a:prstGeom prst="rect">
            <a:avLst/>
          </a:prstGeom>
          <a:noFill/>
        </p:spPr>
      </p:pic>
      <p:pic>
        <p:nvPicPr>
          <p:cNvPr id="2051" name="Picture 3" descr="E:\ОРГАНИЗАТОР\Desktop\book_open_light_shine_out_400_clr_90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419548" cy="1076699"/>
          </a:xfrm>
          <a:prstGeom prst="rect">
            <a:avLst/>
          </a:prstGeom>
          <a:noFill/>
        </p:spPr>
      </p:pic>
      <p:pic>
        <p:nvPicPr>
          <p:cNvPr id="10" name="Picture 3" descr="E:\ОРГАНИЗАТОР\Desktop\book_open_light_shine_out_400_clr_90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836712"/>
            <a:ext cx="2419548" cy="1076699"/>
          </a:xfrm>
          <a:prstGeom prst="rect">
            <a:avLst/>
          </a:prstGeom>
          <a:noFill/>
        </p:spPr>
      </p:pic>
      <p:pic>
        <p:nvPicPr>
          <p:cNvPr id="12" name="Picture 3" descr="E:\ОРГАНИЗАТОР\Desktop\book_open_light_shine_out_400_clr_90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628800"/>
            <a:ext cx="2419548" cy="1076699"/>
          </a:xfrm>
          <a:prstGeom prst="rect">
            <a:avLst/>
          </a:prstGeom>
          <a:noFill/>
        </p:spPr>
      </p:pic>
      <p:pic>
        <p:nvPicPr>
          <p:cNvPr id="13" name="Picture 3" descr="E:\ОРГАНИЗАТОР\Desktop\book_open_light_shine_out_400_clr_90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420888"/>
            <a:ext cx="2419548" cy="1076699"/>
          </a:xfrm>
          <a:prstGeom prst="rect">
            <a:avLst/>
          </a:prstGeom>
          <a:noFill/>
        </p:spPr>
      </p:pic>
      <p:pic>
        <p:nvPicPr>
          <p:cNvPr id="2055" name="Picture 7" descr="E:\ОРГАНИЗАТОР\Desktop\579f9f667c7c91564786a86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75656" y="5373216"/>
            <a:ext cx="1656184" cy="115374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79512" y="1196752"/>
            <a:ext cx="5832648" cy="46166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Пройдите за стол №3. Ответьте на вопросы: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книга?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Познакомьтесь с видами оформления обложки книги.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Выполните дизайн обложки сборника детских стихотворений.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Скрепите все страницы при помощи переплета-ленты.</a:t>
            </a:r>
          </a:p>
          <a:p>
            <a:r>
              <a:rPr lang="ru-RU" sz="20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не забывайте про </a:t>
            </a:r>
            <a:r>
              <a:rPr lang="ru-RU" sz="2000" b="1" i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СУНДУК ПОДСКАЗОК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возможно именно там вы найдете ответ на данную задачу….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OldCyr" pitchFamily="34" charset="0"/>
              <a:cs typeface="Times New Roman" pitchFamily="18" charset="0"/>
            </a:endParaRPr>
          </a:p>
          <a:p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95313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0"/>
            <a:ext cx="5184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ХУДОЖНИКИ-оформители</a:t>
            </a:r>
          </a:p>
          <a:p>
            <a:pPr algn="ctr"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Ваша задача выполнить дизайн обложки сборника детских стихотворений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87624" y="6093296"/>
            <a:ext cx="21602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OldCyr" pitchFamily="34" charset="0"/>
                <a:hlinkClick r:id="rId5" action="ppaction://hlinksldjump"/>
              </a:rPr>
              <a:t>Сундук подсказок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OldCyr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76256" y="260648"/>
            <a:ext cx="17202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задание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76256" y="1052736"/>
            <a:ext cx="17202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роли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76256" y="1916832"/>
            <a:ext cx="17202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оценка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04248" y="2708920"/>
            <a:ext cx="17202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заключение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ОРГАНИЗАТОР\Desktop\besplatnaya-ramka-dlya-fotoshopa-gnomik-iz-skazki-1024x7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2"/>
            <a:ext cx="9144000" cy="6855718"/>
          </a:xfrm>
          <a:prstGeom prst="rect">
            <a:avLst/>
          </a:prstGeom>
          <a:noFill/>
        </p:spPr>
      </p:pic>
      <p:pic>
        <p:nvPicPr>
          <p:cNvPr id="2051" name="Picture 3" descr="E:\ОРГАНИЗАТОР\Desktop\book_open_light_shine_out_400_clr_90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419548" cy="1076699"/>
          </a:xfrm>
          <a:prstGeom prst="rect">
            <a:avLst/>
          </a:prstGeom>
          <a:noFill/>
        </p:spPr>
      </p:pic>
      <p:pic>
        <p:nvPicPr>
          <p:cNvPr id="10" name="Picture 3" descr="E:\ОРГАНИЗАТОР\Desktop\book_open_light_shine_out_400_clr_90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836712"/>
            <a:ext cx="2419548" cy="1076699"/>
          </a:xfrm>
          <a:prstGeom prst="rect">
            <a:avLst/>
          </a:prstGeom>
          <a:noFill/>
        </p:spPr>
      </p:pic>
      <p:pic>
        <p:nvPicPr>
          <p:cNvPr id="12" name="Picture 3" descr="E:\ОРГАНИЗАТОР\Desktop\book_open_light_shine_out_400_clr_90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628800"/>
            <a:ext cx="2419548" cy="1076699"/>
          </a:xfrm>
          <a:prstGeom prst="rect">
            <a:avLst/>
          </a:prstGeom>
          <a:noFill/>
        </p:spPr>
      </p:pic>
      <p:pic>
        <p:nvPicPr>
          <p:cNvPr id="13" name="Picture 3" descr="E:\ОРГАНИЗАТОР\Desktop\book_open_light_shine_out_400_clr_90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420888"/>
            <a:ext cx="2419548" cy="1076699"/>
          </a:xfrm>
          <a:prstGeom prst="rect">
            <a:avLst/>
          </a:prstGeom>
          <a:noFill/>
        </p:spPr>
      </p:pic>
      <p:pic>
        <p:nvPicPr>
          <p:cNvPr id="2055" name="Picture 7" descr="E:\ОРГАНИЗАТОР\Desktop\579f9f667c7c91564786a86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03648" y="5445224"/>
            <a:ext cx="1656184" cy="115374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0" y="188640"/>
            <a:ext cx="57241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Поздравляю! </a:t>
            </a:r>
          </a:p>
          <a:p>
            <a:pPr algn="ctr"/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Сборник стихов для детей готов!</a:t>
            </a:r>
          </a:p>
          <a:p>
            <a:pPr algn="ctr"/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Пришло время подвести итог вашей работы.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23528" y="1484784"/>
            <a:ext cx="525658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Расскажите, что нового вы узнали в процессе работы над сборником детских стихов.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 пришло время оценить работу каждой группы.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Максимальное количество составляет 12 баллов, минимальное – 3 баллов.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12 - 10 баллов – «отлично»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9 - 7 баллов – «хорошо»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6 - 4 баллов – «удовлетворительно»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Менее 4 баллов – не оценивается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КРИТЕРИЕВ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Cyr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187624" y="6093296"/>
            <a:ext cx="21602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OldCyr" pitchFamily="34" charset="0"/>
                <a:hlinkClick r:id="rId5" action="ppaction://hlinksldjump"/>
              </a:rPr>
              <a:t>Сундук подсказок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OldCyr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76256" y="260648"/>
            <a:ext cx="17202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задание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76256" y="1052736"/>
            <a:ext cx="17202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роли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76256" y="1916832"/>
            <a:ext cx="17202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оценка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04248" y="2708920"/>
            <a:ext cx="17202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заключение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>
            <a:hlinkClick r:id="rId10" action="ppaction://hlinksldjump"/>
          </p:cNvPr>
          <p:cNvSpPr/>
          <p:nvPr/>
        </p:nvSpPr>
        <p:spPr>
          <a:xfrm>
            <a:off x="3347864" y="4509120"/>
            <a:ext cx="864096" cy="2880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ОРГАНИЗАТОР\Desktop\besplatnaya-ramka-dlya-fotoshopa-gnomik-iz-skazki-1024x7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2"/>
            <a:ext cx="9144000" cy="6855718"/>
          </a:xfrm>
          <a:prstGeom prst="rect">
            <a:avLst/>
          </a:prstGeom>
          <a:noFill/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260648"/>
            <a:ext cx="5184576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МОИ ЮНЫЕ ДРУЗЬЯ!</a:t>
            </a:r>
            <a:endParaRPr kumimoji="0" lang="ru-RU" sz="2400" b="1" i="1" u="none" strike="noStrike" normalizeH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200" b="1" u="none" strike="noStrike" normalizeH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200" b="1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этом наше увлекательное и познавательное путешес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твие к сожалению подошло к концу! Все вместе мы смогли сделать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сборник детских стихов ярким, красивым и полезным. И  помните, что открывая книгу, вы каждый раз попадаете в необычный мир сказки, новой истории и знаний.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встречи 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u="none" strike="noStrike" normalizeH="0" baseline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ТВОРЧЕСКОЙ МАСТЕРСКОЙ!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OldCyr" pitchFamily="34" charset="0"/>
                <a:cs typeface="Arial" pitchFamily="34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E:\ОРГАНИЗАТОР\Desktop\0_69ca1_43a103bb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746"/>
            <a:ext cx="9144000" cy="6866746"/>
          </a:xfrm>
          <a:prstGeom prst="rect">
            <a:avLst/>
          </a:prstGeom>
          <a:noFill/>
        </p:spPr>
      </p:pic>
      <p:pic>
        <p:nvPicPr>
          <p:cNvPr id="17410" name="Picture 2" descr="E:\ОРГАНИЗАТОР\Desktop\Новая папка (2)\аня\20-banner-images-png-free-cliparts-that-you-can-download-to-you-9QneLt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55576" y="-243408"/>
            <a:ext cx="7619536" cy="19932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53955" y="188640"/>
            <a:ext cx="41622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ПОДСКАЗКИ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700808"/>
            <a:ext cx="39604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Что использовали для письма в древней Руси?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www.pravzhurnal.ru/Preobrazhenie/Azi_pravoslaviya/kak-chem-i-na-chem-pisali-v-drevney-rusi.html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Что такое книга.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https://ru.wikipedia.org/wiki/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Книга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Основатель книгопечатания в России.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https://sites.google.com/site/vediceskijizvod/home/-prilozenia/bibliografia/knigopecatanie-na-rusi-nemnogo-istorii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Из чего состоит книга?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https://yandex.ru/images/search?text=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из%20чего%20состоит%20книга&amp;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lr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=213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5.Шрифт-это….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https://www.yandex.ru/search/?text=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шрифт-это&amp;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lr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=213&amp;clid=9582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Определение БУКВИЦЫ.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https://www.yandex.ru/search/?text=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буквица-это&amp;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lr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=213&amp;clid=9582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700808"/>
            <a:ext cx="403244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7.Стиль оформления буквицы.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https://yandex.ru/images/search?text=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стили%20оформления%20буквицы&amp;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lr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=213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8.Что такое иллюстрация?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https://ru.wikipedia.org/wiki/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Иллюстрация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9.Пословицы и поговорки о слове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http://flaminguru.ru/poslya.htm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10.Буквицы примеры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https://yandex.ru/images/search?text=%20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13"/>
              </a:rPr>
              <a:t>буквицы&amp;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  <a:hlinkClick r:id="rId13"/>
              </a:rPr>
              <a:t>lr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3"/>
              </a:rPr>
              <a:t>=213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11.Обложка своими руками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https://yandex.ru/images/search?text=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4"/>
              </a:rPr>
              <a:t>обложка%20своими%20руками&amp;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  <a:hlinkClick r:id="rId14"/>
              </a:rPr>
              <a:t>lr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4"/>
              </a:rPr>
              <a:t>=213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E:\ОРГАНИЗАТОР\Desktop\book_open_light_shine_out_400_clr_9090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52120" y="5013176"/>
            <a:ext cx="2419548" cy="107669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516216" y="5229200"/>
            <a:ext cx="62651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РОЛИ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864</Words>
  <Application>Microsoft Office PowerPoint</Application>
  <PresentationFormat>Экран (4:3)</PresentationFormat>
  <Paragraphs>150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Организатор</dc:creator>
  <cp:lastModifiedBy>Учитель</cp:lastModifiedBy>
  <cp:revision>22</cp:revision>
  <dcterms:created xsi:type="dcterms:W3CDTF">2016-12-11T11:36:19Z</dcterms:created>
  <dcterms:modified xsi:type="dcterms:W3CDTF">2016-12-14T10:21:26Z</dcterms:modified>
</cp:coreProperties>
</file>