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69" r:id="rId7"/>
    <p:sldId id="277" r:id="rId8"/>
    <p:sldId id="278" r:id="rId9"/>
    <p:sldId id="279" r:id="rId10"/>
    <p:sldId id="270" r:id="rId11"/>
    <p:sldId id="276" r:id="rId12"/>
    <p:sldId id="28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01" autoAdjust="0"/>
  </p:normalViewPr>
  <p:slideViewPr>
    <p:cSldViewPr snapToGrid="0" showGuides="1">
      <p:cViewPr varScale="1">
        <p:scale>
          <a:sx n="81" d="100"/>
          <a:sy n="81" d="100"/>
        </p:scale>
        <p:origin x="12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81497" y="2042711"/>
            <a:ext cx="6428509" cy="2219691"/>
          </a:xfrm>
        </p:spPr>
        <p:txBody>
          <a:bodyPr rtlCol="0" anchor="ctr">
            <a:noAutofit/>
          </a:bodyPr>
          <a:lstStyle/>
          <a:p>
            <a:pPr algn="ctr"/>
            <a:r>
              <a:rPr lang="ru-RU" sz="3200" dirty="0"/>
              <a:t>ПРОЕКТ</a:t>
            </a:r>
            <a:br>
              <a:rPr lang="ru-RU" sz="3200" dirty="0"/>
            </a:br>
            <a:r>
              <a:rPr lang="ru-RU" sz="3200" dirty="0"/>
              <a:t>«Единая учебно-методическая платформа </a:t>
            </a:r>
            <a:br>
              <a:rPr lang="ru-RU" sz="3200" dirty="0"/>
            </a:br>
            <a:r>
              <a:rPr lang="ru-RU" sz="3200" dirty="0"/>
              <a:t>как ресурс развития </a:t>
            </a:r>
            <a:br>
              <a:rPr lang="ru-RU" sz="3200" dirty="0"/>
            </a:br>
            <a:r>
              <a:rPr lang="ru-RU" sz="3200" dirty="0"/>
              <a:t>школьного информационно-библиотечного центра»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68482" y="5041477"/>
            <a:ext cx="5734050" cy="955565"/>
          </a:xfrm>
        </p:spPr>
        <p:txBody>
          <a:bodyPr rtlCol="0"/>
          <a:lstStyle/>
          <a:p>
            <a:pPr algn="ctr" rtl="0"/>
            <a:r>
              <a:rPr lang="ru-RU" dirty="0" smtClean="0"/>
              <a:t>МОУ Кузнечихинская СШ ЯМР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6000" b="1" dirty="0" smtClean="0"/>
              <a:t>Риски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022500"/>
              </p:ext>
            </p:extLst>
          </p:nvPr>
        </p:nvGraphicFramePr>
        <p:xfrm>
          <a:off x="1103382" y="1392382"/>
          <a:ext cx="9982200" cy="475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2200">
                  <a:extLst>
                    <a:ext uri="{9D8B030D-6E8A-4147-A177-3AD203B41FA5}">
                      <a16:colId xmlns:a16="http://schemas.microsoft.com/office/drawing/2014/main" val="2701487599"/>
                    </a:ext>
                  </a:extLst>
                </a:gridCol>
              </a:tblGrid>
              <a:tr h="612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strike="noStrike" spc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Низкий </a:t>
                      </a:r>
                      <a:r>
                        <a:rPr lang="ru-RU" sz="2800" u="none" strike="noStrike" spc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ИКТ компетенций участников образовательного процесса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34925" marT="34925" marB="34925"/>
                </a:tc>
                <a:extLst>
                  <a:ext uri="{0D108BD9-81ED-4DB2-BD59-A6C34878D82A}">
                    <a16:rowId xmlns:a16="http://schemas.microsoft.com/office/drawing/2014/main" val="1913638152"/>
                  </a:ext>
                </a:extLst>
              </a:tr>
              <a:tr h="11680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strike="noStrike" spc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Негативное </a:t>
                      </a:r>
                      <a:r>
                        <a:rPr lang="ru-RU" sz="2800" u="none" strike="noStrike" spc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компьютерной техники на физическое и психологическое здоровье участников образовательного процесса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34925" marT="34925" marB="34925"/>
                </a:tc>
                <a:extLst>
                  <a:ext uri="{0D108BD9-81ED-4DB2-BD59-A6C34878D82A}">
                    <a16:rowId xmlns:a16="http://schemas.microsoft.com/office/drawing/2014/main" val="2745706644"/>
                  </a:ext>
                </a:extLst>
              </a:tr>
              <a:tr h="612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strike="noStrike" spc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Недостаточное </a:t>
                      </a:r>
                      <a:r>
                        <a:rPr lang="ru-RU" sz="2800" u="none" strike="noStrike" spc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ШИБЦ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34925" marT="34925" marB="34925"/>
                </a:tc>
                <a:extLst>
                  <a:ext uri="{0D108BD9-81ED-4DB2-BD59-A6C34878D82A}">
                    <a16:rowId xmlns:a16="http://schemas.microsoft.com/office/drawing/2014/main" val="322269194"/>
                  </a:ext>
                </a:extLst>
              </a:tr>
              <a:tr h="612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strike="noStrike" spc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Отсутствие </a:t>
                      </a:r>
                      <a:r>
                        <a:rPr lang="ru-RU" sz="2800" u="none" strike="noStrike" spc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мотивации участников реализации проекта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34925" marT="34925" marB="34925"/>
                </a:tc>
                <a:extLst>
                  <a:ext uri="{0D108BD9-81ED-4DB2-BD59-A6C34878D82A}">
                    <a16:rowId xmlns:a16="http://schemas.microsoft.com/office/drawing/2014/main" val="8475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000" b="1" dirty="0"/>
              <a:t>План </a:t>
            </a:r>
            <a:r>
              <a:rPr lang="ru-RU" sz="4000" b="1" dirty="0" smtClean="0"/>
              <a:t>работы</a:t>
            </a: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04900" y="2137558"/>
            <a:ext cx="9982200" cy="403464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нормативно – правовому и организационно – методическому обеспечению развития информационно – библиотечного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Материально-техническое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Информационно-образовательное обеспечение</a:t>
            </a:r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400" b="1" dirty="0"/>
              <a:t>Смета расходов</a:t>
            </a:r>
            <a:endParaRPr lang="ru-RU" sz="44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559897"/>
              </p:ext>
            </p:extLst>
          </p:nvPr>
        </p:nvGraphicFramePr>
        <p:xfrm>
          <a:off x="1104900" y="2275611"/>
          <a:ext cx="9982200" cy="2851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2200">
                  <a:extLst>
                    <a:ext uri="{9D8B030D-6E8A-4147-A177-3AD203B41FA5}">
                      <a16:colId xmlns:a16="http://schemas.microsoft.com/office/drawing/2014/main" val="1711168462"/>
                    </a:ext>
                  </a:extLst>
                </a:gridCol>
              </a:tblGrid>
              <a:tr h="84656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ЭБ «</a:t>
                      </a:r>
                      <a:r>
                        <a:rPr lang="ru-RU" sz="24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ЛитРес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Школа»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88" marR="30663" marT="30663" marB="3066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038255"/>
                  </a:ext>
                </a:extLst>
              </a:tr>
              <a:tr h="84656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 материально-технического оснащения ШИБЦ для работы на единой уч.-мет. платформе 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88" marR="30663" marT="30663" marB="3066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916387"/>
                  </a:ext>
                </a:extLst>
              </a:tr>
              <a:tr h="84656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участников реализации проекта 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88" marR="30663" marT="30663" marB="3066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41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3600" b="1" dirty="0"/>
              <a:t>Критерии успешности реализации проекта</a:t>
            </a:r>
            <a:endParaRPr lang="ru-RU" sz="3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39387" y="1389413"/>
            <a:ext cx="11459688" cy="5106389"/>
          </a:xfrm>
        </p:spPr>
        <p:txBody>
          <a:bodyPr rtlCol="0">
            <a:normAutofit/>
          </a:bodyPr>
          <a:lstStyle/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информационной компетентности всех участников образовательного процесса;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материально-технической базы;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работы единой учебно — методической платформы;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обученных специалистов в рамках проекта от общего количества педагогических работников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ОУ;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зарегистрированных на платформе законных представителей обучающихся;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– пользователей единой учебно-методической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платформы;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работой ШИБЦ участников образовательного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пользователей библиотечных услуг в сравнении с периодом запуска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книговыдач в библиотеке, в том числе в электронном формате в сравнении с периодом запуска проекта.</a:t>
            </a:r>
          </a:p>
          <a:p>
            <a:pPr marL="0" indent="0" algn="ctr">
              <a:buNone/>
            </a:pP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Ключевая идея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Единая </a:t>
            </a:r>
            <a:r>
              <a:rPr lang="ru-RU" sz="3200" dirty="0">
                <a:solidFill>
                  <a:schemeClr val="tx2"/>
                </a:solidFill>
              </a:rPr>
              <a:t>учебно-методическая платформа как ресурс развития школьного информационно-библиотечного </a:t>
            </a:r>
            <a:r>
              <a:rPr lang="ru-RU" sz="3200" dirty="0" smtClean="0">
                <a:solidFill>
                  <a:schemeClr val="tx2"/>
                </a:solidFill>
              </a:rPr>
              <a:t>центра</a:t>
            </a:r>
          </a:p>
          <a:p>
            <a:pPr marL="0" indent="0" algn="ctr"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s://www.itmz.uni-rostock.de/fileadmin/_processed_/a/e/csm_ilias_f5a50a6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61" y="3043715"/>
            <a:ext cx="13525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tmaster.guru/wp-content/uploads/2017/12/kak-podklyuchit-i-nastroit-internet-na-kompyut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16" y="3043715"/>
            <a:ext cx="5238213" cy="3663086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400" b="1" dirty="0"/>
              <a:t>Функции ШИБЦ</a:t>
            </a:r>
            <a:endParaRPr lang="ru-RU" sz="44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1.Образовательная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Информационная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Воспитательная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Культурно-досуговая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Научно-исследовательская</a:t>
            </a:r>
          </a:p>
          <a:p>
            <a:pPr marL="0" indent="0" algn="ctr"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s://monitorul.fisc.md/uploads/topics/preview/00/01/89/27/25b31829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29" y="1830952"/>
            <a:ext cx="4878088" cy="408296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598240"/>
            <a:ext cx="9980682" cy="10969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Зонирование </a:t>
            </a:r>
            <a:r>
              <a:rPr lang="ru-RU" sz="4400" dirty="0"/>
              <a:t>помещений </a:t>
            </a:r>
            <a:r>
              <a:rPr lang="ru-RU" sz="4400" dirty="0" smtClean="0"/>
              <a:t>школы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Овал 3"/>
          <p:cNvSpPr/>
          <p:nvPr/>
        </p:nvSpPr>
        <p:spPr>
          <a:xfrm>
            <a:off x="4043549" y="2026079"/>
            <a:ext cx="3847605" cy="2090057"/>
          </a:xfrm>
          <a:prstGeom prst="ellipse">
            <a:avLst/>
          </a:prstGeom>
          <a:solidFill>
            <a:srgbClr val="B686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57949" y="2709988"/>
            <a:ext cx="201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ШИБЦ</a:t>
            </a:r>
            <a:endParaRPr lang="ru-RU" sz="4800" dirty="0">
              <a:solidFill>
                <a:schemeClr val="tx2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67351" y="4116136"/>
            <a:ext cx="0" cy="8673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891154" y="2557651"/>
            <a:ext cx="866899" cy="34801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28958" y="3750008"/>
            <a:ext cx="807522" cy="57891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770416" y="3750008"/>
            <a:ext cx="700645" cy="62521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289465" y="2531932"/>
            <a:ext cx="754084" cy="3561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2509" y="2026079"/>
            <a:ext cx="326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ЗОНА ДЛИТЕЛЬНОГО АБОНЕМЕНТА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4287" y="2063293"/>
            <a:ext cx="391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зона абонемента открытого доступа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0523" y="4349737"/>
            <a:ext cx="388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зона коллективной работы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7938" y="5099954"/>
            <a:ext cx="277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презентационная зона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7232" y="4447013"/>
            <a:ext cx="287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рекреационная зона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96834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Ресурсная обеспеченность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2161308"/>
            <a:ext cx="9982200" cy="401089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ресурсы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ресурсы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maximus.ru/upload/iblock/e60/0b0213bd9bf20c709324d0accad32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41" y="2842724"/>
            <a:ext cx="5689475" cy="32003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Проблемы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385" y="1555667"/>
            <a:ext cx="7872845" cy="39990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единой системы работы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сетевого взаимодействия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поиске информации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материально-технического обеспечения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эффективного зонирования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makeout.by/uploads/posts/2014-12/1418668762_2c81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65" y="1995054"/>
            <a:ext cx="3844966" cy="288372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6418" y="503238"/>
            <a:ext cx="9980682" cy="109696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Цель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единую учебно — методическую платформу как средство развития 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ШИБЦ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3-cat.ru/images/services/wi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47" y="2781001"/>
            <a:ext cx="6131626" cy="364664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4900" y="148936"/>
            <a:ext cx="9980682" cy="109696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900" b="1" dirty="0"/>
              <a:t>Задачи </a:t>
            </a:r>
            <a:r>
              <a:rPr lang="ru-RU" sz="4900" b="1" dirty="0" smtClean="0"/>
              <a:t>проекта</a:t>
            </a:r>
            <a:r>
              <a:rPr lang="ru-RU" sz="4900" b="1" dirty="0"/>
              <a:t/>
            </a:r>
            <a:br>
              <a:rPr lang="ru-RU" sz="4900" b="1" dirty="0"/>
            </a:b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рабочей группы принципам создания ШИБЦ;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нормативно-правовой документации;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ШИБЦ оборудованием и программным обеспечением;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программного обеспечения для работы платформы;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разделов образовательной платформы, объединяющей всех участников образовательного процесса;  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базы данных единой учебно-методической платформы в зависимости от потребностей участников образовательного процесса;</a:t>
            </a:r>
          </a:p>
          <a:p>
            <a:pPr lvl="0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Внутрифирменное обучение участников образовательного процесса работе с единой учебно-методической платформой. </a:t>
            </a:r>
          </a:p>
          <a:p>
            <a:pPr marL="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20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Этапы </a:t>
            </a:r>
            <a:r>
              <a:rPr lang="ru-RU" sz="3600" b="1" dirty="0"/>
              <a:t>реализации проекта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749" y="1484414"/>
            <a:ext cx="5842165" cy="4224647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Подготовительный </a:t>
            </a:r>
            <a:endParaRPr lang="ru-RU" sz="36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корректировка </a:t>
            </a:r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Рефлексивно </a:t>
            </a:r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обобщающий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invest2you.com/wp-content/uploads/2017/04/Biznes-planirovanie-1024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77" y="3253838"/>
            <a:ext cx="6150063" cy="3477429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342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Euphemia</vt:lpstr>
      <vt:lpstr>Plantagenet Cherokee</vt:lpstr>
      <vt:lpstr>Tahoma</vt:lpstr>
      <vt:lpstr>Times New Roman</vt:lpstr>
      <vt:lpstr>Wingdings</vt:lpstr>
      <vt:lpstr>Научная литература 16 х 9</vt:lpstr>
      <vt:lpstr>ПРОЕКТ «Единая учебно-методическая платформа  как ресурс развития  школьного информационно-библиотечного центра»</vt:lpstr>
      <vt:lpstr>Ключевая идея</vt:lpstr>
      <vt:lpstr>Функции ШИБЦ</vt:lpstr>
      <vt:lpstr>   Зонирование помещений школы  </vt:lpstr>
      <vt:lpstr>Ресурсная обеспеченность </vt:lpstr>
      <vt:lpstr>Проблемы</vt:lpstr>
      <vt:lpstr>   Цель </vt:lpstr>
      <vt:lpstr>    Задачи проекта </vt:lpstr>
      <vt:lpstr>Этапы реализации проекта</vt:lpstr>
      <vt:lpstr>Риски</vt:lpstr>
      <vt:lpstr>План работы</vt:lpstr>
      <vt:lpstr>Смета расходов</vt:lpstr>
      <vt:lpstr>Критерии успешности реализации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2018-11-29T14:00:36Z</dcterms:created>
  <dcterms:modified xsi:type="dcterms:W3CDTF">2018-11-29T15:17:53Z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